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8" r:id="rId13"/>
    <p:sldId id="267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113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40113-0B34-47AF-9274-F985DC19E77F}" type="datetimeFigureOut">
              <a:rPr lang="en-GB" smtClean="0"/>
              <a:t>15/05/2020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8B68-810E-4D3A-B256-0EC315BBC5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1003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40113-0B34-47AF-9274-F985DC19E77F}" type="datetimeFigureOut">
              <a:rPr lang="en-GB" smtClean="0"/>
              <a:t>15/05/2020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8B68-810E-4D3A-B256-0EC315BBC5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806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40113-0B34-47AF-9274-F985DC19E77F}" type="datetimeFigureOut">
              <a:rPr lang="en-GB" smtClean="0"/>
              <a:t>15/05/2020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8B68-810E-4D3A-B256-0EC315BBC5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0788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40113-0B34-47AF-9274-F985DC19E77F}" type="datetimeFigureOut">
              <a:rPr lang="en-GB" smtClean="0"/>
              <a:t>15/05/2020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8B68-810E-4D3A-B256-0EC315BBC5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8775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40113-0B34-47AF-9274-F985DC19E77F}" type="datetimeFigureOut">
              <a:rPr lang="en-GB" smtClean="0"/>
              <a:t>15/05/2020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8B68-810E-4D3A-B256-0EC315BBC5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1353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40113-0B34-47AF-9274-F985DC19E77F}" type="datetimeFigureOut">
              <a:rPr lang="en-GB" smtClean="0"/>
              <a:t>15/05/2020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8B68-810E-4D3A-B256-0EC315BBC5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0639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40113-0B34-47AF-9274-F985DC19E77F}" type="datetimeFigureOut">
              <a:rPr lang="en-GB" smtClean="0"/>
              <a:t>15/05/2020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8B68-810E-4D3A-B256-0EC315BBC5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5411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40113-0B34-47AF-9274-F985DC19E77F}" type="datetimeFigureOut">
              <a:rPr lang="en-GB" smtClean="0"/>
              <a:t>15/05/2020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8B68-810E-4D3A-B256-0EC315BBC5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0309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40113-0B34-47AF-9274-F985DC19E77F}" type="datetimeFigureOut">
              <a:rPr lang="en-GB" smtClean="0"/>
              <a:t>15/05/2020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8B68-810E-4D3A-B256-0EC315BBC5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2325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40113-0B34-47AF-9274-F985DC19E77F}" type="datetimeFigureOut">
              <a:rPr lang="en-GB" smtClean="0"/>
              <a:t>15/05/2020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8B68-810E-4D3A-B256-0EC315BBC5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7886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40113-0B34-47AF-9274-F985DC19E77F}" type="datetimeFigureOut">
              <a:rPr lang="en-GB" smtClean="0"/>
              <a:t>15/05/2020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B8B68-810E-4D3A-B256-0EC315BBC5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9514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F40113-0B34-47AF-9274-F985DC19E77F}" type="datetimeFigureOut">
              <a:rPr lang="en-GB" smtClean="0"/>
              <a:t>15/05/2020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B8B68-810E-4D3A-B256-0EC315BBC5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2800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cid:8C350C6F-3D7E-4883-AB80-96B8D2A3FF6A@Home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Business Meeting</a:t>
            </a:r>
          </a:p>
        </p:txBody>
      </p:sp>
      <p:pic>
        <p:nvPicPr>
          <p:cNvPr id="6" name="Content Placeholder 5" descr="cid:8C350C6F-3D7E-4883-AB80-96B8D2A3FF6A@Home"/>
          <p:cNvPicPr>
            <a:picLocks noGrp="1"/>
          </p:cNvPicPr>
          <p:nvPr>
            <p:ph idx="1"/>
          </p:nvPr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2039" y="1600200"/>
            <a:ext cx="3259921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32429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JCST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New Curriculum standards</a:t>
            </a:r>
          </a:p>
          <a:p>
            <a:endParaRPr lang="en-GB" dirty="0"/>
          </a:p>
          <a:p>
            <a:r>
              <a:rPr lang="en-GB" dirty="0"/>
              <a:t>Shared outcomes, all surgical specialties</a:t>
            </a:r>
          </a:p>
          <a:p>
            <a:endParaRPr lang="en-GB" dirty="0"/>
          </a:p>
          <a:p>
            <a:r>
              <a:rPr lang="en-GB" dirty="0"/>
              <a:t>Progression points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Capabilities in Practice (CIP)</a:t>
            </a:r>
          </a:p>
          <a:p>
            <a:r>
              <a:rPr lang="en-GB" dirty="0" err="1"/>
              <a:t>eg</a:t>
            </a:r>
            <a:r>
              <a:rPr lang="en-GB" dirty="0"/>
              <a:t> : managing ward round, theatre </a:t>
            </a:r>
            <a:r>
              <a:rPr lang="en-GB" dirty="0" err="1"/>
              <a:t>list,emergency</a:t>
            </a:r>
            <a:r>
              <a:rPr lang="en-GB" dirty="0"/>
              <a:t> </a:t>
            </a:r>
            <a:r>
              <a:rPr lang="en-GB" dirty="0" err="1"/>
              <a:t>take,Interpreting</a:t>
            </a:r>
            <a:r>
              <a:rPr lang="en-GB" dirty="0"/>
              <a:t> research……</a:t>
            </a:r>
          </a:p>
          <a:p>
            <a:endParaRPr lang="en-GB" dirty="0"/>
          </a:p>
          <a:p>
            <a:r>
              <a:rPr lang="en-GB" dirty="0"/>
              <a:t>Multiple Consultant Reports (MCR)</a:t>
            </a:r>
          </a:p>
        </p:txBody>
      </p:sp>
    </p:spTree>
    <p:extLst>
      <p:ext uri="{BB962C8B-B14F-4D97-AF65-F5344CB8AC3E}">
        <p14:creationId xmlns:p14="http://schemas.microsoft.com/office/powerpoint/2010/main" val="37732705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Manpower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199481"/>
            <a:ext cx="8229600" cy="332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39091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Recruitment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659384"/>
            <a:ext cx="8229600" cy="2407595"/>
          </a:xfrm>
        </p:spPr>
      </p:pic>
    </p:spTree>
    <p:extLst>
      <p:ext uri="{BB962C8B-B14F-4D97-AF65-F5344CB8AC3E}">
        <p14:creationId xmlns:p14="http://schemas.microsoft.com/office/powerpoint/2010/main" val="26228470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Recruitment and Retention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Geography</a:t>
            </a:r>
          </a:p>
          <a:p>
            <a:r>
              <a:rPr lang="en-GB" dirty="0"/>
              <a:t>Colleagues</a:t>
            </a:r>
          </a:p>
          <a:p>
            <a:r>
              <a:rPr lang="en-GB" dirty="0"/>
              <a:t>Terms and Conditions</a:t>
            </a:r>
          </a:p>
          <a:p>
            <a:r>
              <a:rPr lang="en-GB" dirty="0"/>
              <a:t>Facilities</a:t>
            </a:r>
          </a:p>
          <a:p>
            <a:r>
              <a:rPr lang="en-GB" dirty="0"/>
              <a:t>Culture</a:t>
            </a:r>
          </a:p>
          <a:p>
            <a:r>
              <a:rPr lang="en-GB" dirty="0"/>
              <a:t>Private Practice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/>
              <a:t>Training experience</a:t>
            </a:r>
          </a:p>
          <a:p>
            <a:r>
              <a:rPr lang="en-GB" dirty="0"/>
              <a:t>On call arrangements</a:t>
            </a:r>
          </a:p>
          <a:p>
            <a:r>
              <a:rPr lang="en-GB" dirty="0"/>
              <a:t>Salary</a:t>
            </a:r>
          </a:p>
          <a:p>
            <a:r>
              <a:rPr lang="en-GB" dirty="0"/>
              <a:t>Job Plan</a:t>
            </a:r>
          </a:p>
          <a:p>
            <a:r>
              <a:rPr lang="en-GB" dirty="0"/>
              <a:t>Flexible sessions</a:t>
            </a:r>
          </a:p>
          <a:p>
            <a:r>
              <a:rPr lang="en-GB" dirty="0"/>
              <a:t>Mentoring / support</a:t>
            </a:r>
          </a:p>
        </p:txBody>
      </p:sp>
    </p:spTree>
    <p:extLst>
      <p:ext uri="{BB962C8B-B14F-4D97-AF65-F5344CB8AC3E}">
        <p14:creationId xmlns:p14="http://schemas.microsoft.com/office/powerpoint/2010/main" val="29989163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Workforce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Consultants</a:t>
            </a:r>
          </a:p>
          <a:p>
            <a:r>
              <a:rPr lang="en-GB" dirty="0"/>
              <a:t>Trust doctors</a:t>
            </a:r>
          </a:p>
          <a:p>
            <a:r>
              <a:rPr lang="en-GB" dirty="0"/>
              <a:t>Specialist Nurses</a:t>
            </a:r>
          </a:p>
          <a:p>
            <a:r>
              <a:rPr lang="en-GB" dirty="0"/>
              <a:t>Physician Associates</a:t>
            </a:r>
          </a:p>
          <a:p>
            <a:endParaRPr lang="en-GB" dirty="0"/>
          </a:p>
          <a:p>
            <a:r>
              <a:rPr lang="en-GB" dirty="0"/>
              <a:t>Flexible </a:t>
            </a:r>
            <a:r>
              <a:rPr lang="en-GB" dirty="0" err="1"/>
              <a:t>Jobplans</a:t>
            </a:r>
            <a:endParaRPr lang="en-GB" dirty="0"/>
          </a:p>
          <a:p>
            <a:r>
              <a:rPr lang="en-GB" dirty="0"/>
              <a:t>Family friendly, </a:t>
            </a:r>
          </a:p>
          <a:p>
            <a:r>
              <a:rPr lang="en-GB" dirty="0"/>
              <a:t>60-65y</a:t>
            </a:r>
          </a:p>
        </p:txBody>
      </p:sp>
    </p:spTree>
    <p:extLst>
      <p:ext uri="{BB962C8B-B14F-4D97-AF65-F5344CB8AC3E}">
        <p14:creationId xmlns:p14="http://schemas.microsoft.com/office/powerpoint/2010/main" val="37805990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946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r>
              <a:rPr lang="en-GB" dirty="0"/>
              <a:t>Hon Secretary			Alistair Rogers</a:t>
            </a:r>
          </a:p>
          <a:p>
            <a:r>
              <a:rPr lang="en-GB" dirty="0"/>
              <a:t>Administrator			Deborah Wood</a:t>
            </a:r>
          </a:p>
          <a:p>
            <a:r>
              <a:rPr lang="en-GB" dirty="0"/>
              <a:t>Hon Treasurer			Matt Shaw</a:t>
            </a:r>
          </a:p>
          <a:p>
            <a:r>
              <a:rPr lang="en-GB" dirty="0"/>
              <a:t>BAUS regional rep		David Thomas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147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GIRFT</a:t>
            </a:r>
          </a:p>
          <a:p>
            <a:r>
              <a:rPr lang="en-GB" dirty="0"/>
              <a:t>BAUS SECTIONS</a:t>
            </a:r>
          </a:p>
          <a:p>
            <a:r>
              <a:rPr lang="en-GB" dirty="0"/>
              <a:t>BAUS AUDIT</a:t>
            </a:r>
          </a:p>
          <a:p>
            <a:r>
              <a:rPr lang="en-GB" dirty="0"/>
              <a:t>PHIN</a:t>
            </a:r>
          </a:p>
          <a:p>
            <a:r>
              <a:rPr lang="en-GB" dirty="0"/>
              <a:t>MESH</a:t>
            </a:r>
          </a:p>
          <a:p>
            <a:r>
              <a:rPr lang="en-GB" dirty="0"/>
              <a:t>ANNUAL MEETING</a:t>
            </a:r>
          </a:p>
          <a:p>
            <a:r>
              <a:rPr lang="en-GB" dirty="0"/>
              <a:t>MANPOWER</a:t>
            </a:r>
          </a:p>
        </p:txBody>
      </p:sp>
    </p:spTree>
    <p:extLst>
      <p:ext uri="{BB962C8B-B14F-4D97-AF65-F5344CB8AC3E}">
        <p14:creationId xmlns:p14="http://schemas.microsoft.com/office/powerpoint/2010/main" val="2357235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GIRFT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Specialist nurse training and job planning</a:t>
            </a:r>
          </a:p>
          <a:p>
            <a:r>
              <a:rPr lang="en-GB" dirty="0"/>
              <a:t>Diagnostic units  (</a:t>
            </a:r>
            <a:r>
              <a:rPr lang="en-GB" dirty="0" err="1"/>
              <a:t>uiu</a:t>
            </a:r>
            <a:r>
              <a:rPr lang="en-GB" dirty="0"/>
              <a:t>)</a:t>
            </a:r>
          </a:p>
          <a:p>
            <a:r>
              <a:rPr lang="en-GB" dirty="0"/>
              <a:t>Reduce elective activity whilst on call</a:t>
            </a:r>
          </a:p>
          <a:p>
            <a:r>
              <a:rPr lang="en-GB" dirty="0"/>
              <a:t>Increased day case activity</a:t>
            </a:r>
          </a:p>
          <a:p>
            <a:r>
              <a:rPr lang="en-GB" dirty="0"/>
              <a:t>Review MDT working</a:t>
            </a:r>
          </a:p>
          <a:p>
            <a:r>
              <a:rPr lang="en-GB" dirty="0"/>
              <a:t>Stone pathways</a:t>
            </a:r>
          </a:p>
          <a:p>
            <a:r>
              <a:rPr lang="en-GB" dirty="0"/>
              <a:t>UAN   (hub and spoke)</a:t>
            </a:r>
          </a:p>
        </p:txBody>
      </p:sp>
    </p:spTree>
    <p:extLst>
      <p:ext uri="{BB962C8B-B14F-4D97-AF65-F5344CB8AC3E}">
        <p14:creationId xmlns:p14="http://schemas.microsoft.com/office/powerpoint/2010/main" val="1608225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r>
              <a:rPr lang="en-GB" dirty="0"/>
              <a:t>General Urology</a:t>
            </a:r>
          </a:p>
          <a:p>
            <a:r>
              <a:rPr lang="en-GB" dirty="0"/>
              <a:t>Academic Urology</a:t>
            </a:r>
          </a:p>
          <a:p>
            <a:r>
              <a:rPr lang="en-GB" dirty="0"/>
              <a:t>SURG</a:t>
            </a:r>
          </a:p>
        </p:txBody>
      </p:sp>
    </p:spTree>
    <p:extLst>
      <p:ext uri="{BB962C8B-B14F-4D97-AF65-F5344CB8AC3E}">
        <p14:creationId xmlns:p14="http://schemas.microsoft.com/office/powerpoint/2010/main" val="311504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AUDIT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Costly and low quality data</a:t>
            </a:r>
          </a:p>
          <a:p>
            <a:r>
              <a:rPr lang="en-GB" dirty="0"/>
              <a:t>Focused audits </a:t>
            </a:r>
          </a:p>
          <a:p>
            <a:r>
              <a:rPr lang="en-GB" dirty="0"/>
              <a:t>Registry phased out</a:t>
            </a:r>
          </a:p>
          <a:p>
            <a:r>
              <a:rPr lang="en-GB" dirty="0"/>
              <a:t>Private Hospital Information Network (PHIN)</a:t>
            </a:r>
          </a:p>
          <a:p>
            <a:r>
              <a:rPr lang="en-GB" dirty="0"/>
              <a:t>Activity and basic outcome measures</a:t>
            </a:r>
          </a:p>
        </p:txBody>
      </p:sp>
    </p:spTree>
    <p:extLst>
      <p:ext uri="{BB962C8B-B14F-4D97-AF65-F5344CB8AC3E}">
        <p14:creationId xmlns:p14="http://schemas.microsoft.com/office/powerpoint/2010/main" val="4180095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MESH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Secretary of State for Health and CMO </a:t>
            </a:r>
          </a:p>
          <a:p>
            <a:r>
              <a:rPr lang="en-GB" dirty="0"/>
              <a:t>“Pause or Restriction of use”   July 10</a:t>
            </a:r>
            <a:r>
              <a:rPr lang="en-GB" baseline="30000" dirty="0"/>
              <a:t>th</a:t>
            </a:r>
            <a:endParaRPr lang="en-GB" dirty="0"/>
          </a:p>
          <a:p>
            <a:endParaRPr lang="en-GB" dirty="0"/>
          </a:p>
          <a:p>
            <a:r>
              <a:rPr lang="en-GB" dirty="0"/>
              <a:t>Clinical Advisory group  BSUG and BAUS</a:t>
            </a:r>
          </a:p>
          <a:p>
            <a:r>
              <a:rPr lang="en-GB" dirty="0"/>
              <a:t>Ongoing discussions  MDTs, unit accreditation</a:t>
            </a:r>
          </a:p>
          <a:p>
            <a:endParaRPr lang="en-GB" dirty="0"/>
          </a:p>
          <a:p>
            <a:r>
              <a:rPr lang="en-GB" dirty="0"/>
              <a:t>Fewer patients receiving treatment for stress incontinence</a:t>
            </a:r>
          </a:p>
          <a:p>
            <a:r>
              <a:rPr lang="en-GB" dirty="0"/>
              <a:t>Will mesh return ?</a:t>
            </a:r>
          </a:p>
        </p:txBody>
      </p:sp>
    </p:spTree>
    <p:extLst>
      <p:ext uri="{BB962C8B-B14F-4D97-AF65-F5344CB8AC3E}">
        <p14:creationId xmlns:p14="http://schemas.microsoft.com/office/powerpoint/2010/main" val="1868588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Annual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Glasgow 2019</a:t>
            </a:r>
          </a:p>
          <a:p>
            <a:r>
              <a:rPr lang="en-GB" dirty="0"/>
              <a:t>General Urology</a:t>
            </a:r>
          </a:p>
          <a:p>
            <a:r>
              <a:rPr lang="en-GB" dirty="0"/>
              <a:t>Sections sessions</a:t>
            </a:r>
          </a:p>
          <a:p>
            <a:r>
              <a:rPr lang="en-GB" dirty="0"/>
              <a:t>Update</a:t>
            </a:r>
          </a:p>
          <a:p>
            <a:r>
              <a:rPr lang="en-GB" dirty="0"/>
              <a:t>Network</a:t>
            </a:r>
          </a:p>
          <a:p>
            <a:r>
              <a:rPr lang="en-GB" dirty="0"/>
              <a:t>Relax</a:t>
            </a:r>
          </a:p>
          <a:p>
            <a:r>
              <a:rPr lang="en-GB" dirty="0"/>
              <a:t>CME</a:t>
            </a:r>
          </a:p>
          <a:p>
            <a:r>
              <a:rPr lang="en-GB" dirty="0"/>
              <a:t>Excellent value</a:t>
            </a:r>
          </a:p>
        </p:txBody>
      </p:sp>
    </p:spTree>
    <p:extLst>
      <p:ext uri="{BB962C8B-B14F-4D97-AF65-F5344CB8AC3E}">
        <p14:creationId xmlns:p14="http://schemas.microsoft.com/office/powerpoint/2010/main" val="2962485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Training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Waypoints  ST4,6</a:t>
            </a:r>
          </a:p>
          <a:p>
            <a:r>
              <a:rPr lang="en-GB" dirty="0"/>
              <a:t>Emergency </a:t>
            </a:r>
            <a:r>
              <a:rPr lang="en-GB" dirty="0" err="1"/>
              <a:t>conditons</a:t>
            </a:r>
            <a:r>
              <a:rPr lang="en-GB" dirty="0"/>
              <a:t> checklist</a:t>
            </a:r>
          </a:p>
          <a:p>
            <a:r>
              <a:rPr lang="en-GB" dirty="0"/>
              <a:t>Specialist Interest modules (pre CCT)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IST pilot</a:t>
            </a:r>
          </a:p>
          <a:p>
            <a:r>
              <a:rPr lang="en-GB" dirty="0"/>
              <a:t>2019</a:t>
            </a:r>
          </a:p>
          <a:p>
            <a:r>
              <a:rPr lang="en-GB" dirty="0"/>
              <a:t>20% posts ST1  benchmark ST3</a:t>
            </a:r>
          </a:p>
        </p:txBody>
      </p:sp>
    </p:spTree>
    <p:extLst>
      <p:ext uri="{BB962C8B-B14F-4D97-AF65-F5344CB8AC3E}">
        <p14:creationId xmlns:p14="http://schemas.microsoft.com/office/powerpoint/2010/main" val="40899809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260</Words>
  <Application>Microsoft Office PowerPoint</Application>
  <PresentationFormat>On-screen Show (4:3)</PresentationFormat>
  <Paragraphs>97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Business Meeting</vt:lpstr>
      <vt:lpstr>NEUS</vt:lpstr>
      <vt:lpstr>Agenda</vt:lpstr>
      <vt:lpstr>GIRFT</vt:lpstr>
      <vt:lpstr>SECTIONS</vt:lpstr>
      <vt:lpstr>AUDIT</vt:lpstr>
      <vt:lpstr>MESH</vt:lpstr>
      <vt:lpstr>Annual Meeting</vt:lpstr>
      <vt:lpstr>Training</vt:lpstr>
      <vt:lpstr>JCST</vt:lpstr>
      <vt:lpstr>Manpower</vt:lpstr>
      <vt:lpstr>Recruitment</vt:lpstr>
      <vt:lpstr>Recruitment and Retention</vt:lpstr>
      <vt:lpstr>Workforce</vt:lpstr>
      <vt:lpstr>Questions</vt:lpstr>
    </vt:vector>
  </TitlesOfParts>
  <Company>Newcastle upon Tyne Hospitals NHS Foundation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Meeting</dc:title>
  <dc:creator>Thomas, David</dc:creator>
  <cp:lastModifiedBy>Debbie Wood</cp:lastModifiedBy>
  <cp:revision>10</cp:revision>
  <dcterms:created xsi:type="dcterms:W3CDTF">2018-11-06T09:48:51Z</dcterms:created>
  <dcterms:modified xsi:type="dcterms:W3CDTF">2020-05-15T12:51:54Z</dcterms:modified>
</cp:coreProperties>
</file>