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0" r:id="rId6"/>
    <p:sldId id="261" r:id="rId7"/>
    <p:sldId id="278" r:id="rId8"/>
    <p:sldId id="279" r:id="rId9"/>
    <p:sldId id="280" r:id="rId10"/>
    <p:sldId id="262" r:id="rId11"/>
    <p:sldId id="263" r:id="rId12"/>
    <p:sldId id="264" r:id="rId13"/>
    <p:sldId id="265" r:id="rId14"/>
    <p:sldId id="271" r:id="rId15"/>
    <p:sldId id="276" r:id="rId16"/>
    <p:sldId id="277" r:id="rId17"/>
    <p:sldId id="275" r:id="rId18"/>
    <p:sldId id="270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2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00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0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78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7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35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63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41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30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2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8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51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80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8C350C6F-3D7E-4883-AB80-96B8D2A3FF6A@Hom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Meeting 2019</a:t>
            </a:r>
          </a:p>
        </p:txBody>
      </p:sp>
      <p:pic>
        <p:nvPicPr>
          <p:cNvPr id="6" name="Content Placeholder 5" descr="cid:8C350C6F-3D7E-4883-AB80-96B8D2A3FF6A@Home"/>
          <p:cNvPicPr>
            <a:picLocks noGrp="1"/>
          </p:cNvPicPr>
          <p:nvPr>
            <p:ph idx="1"/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039" y="1600200"/>
            <a:ext cx="325992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24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Moratorium remains in place</a:t>
            </a:r>
          </a:p>
          <a:p>
            <a:r>
              <a:rPr lang="en-GB" dirty="0"/>
              <a:t>NICE  </a:t>
            </a:r>
            <a:r>
              <a:rPr lang="en-GB" dirty="0" err="1"/>
              <a:t>april</a:t>
            </a:r>
            <a:r>
              <a:rPr lang="en-GB" dirty="0"/>
              <a:t> 2019</a:t>
            </a:r>
          </a:p>
          <a:p>
            <a:r>
              <a:rPr lang="en-GB" dirty="0" err="1"/>
              <a:t>Cumberlege</a:t>
            </a:r>
            <a:r>
              <a:rPr lang="en-GB" dirty="0"/>
              <a:t> report  Jan 2020</a:t>
            </a:r>
          </a:p>
          <a:p>
            <a:r>
              <a:rPr lang="en-GB" dirty="0"/>
              <a:t>MDT for Mesh removal surgery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58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Birmingham 2020</a:t>
            </a:r>
          </a:p>
          <a:p>
            <a:r>
              <a:rPr lang="en-GB" dirty="0"/>
              <a:t>Past Present Future  75 years</a:t>
            </a:r>
          </a:p>
          <a:p>
            <a:endParaRPr lang="en-GB" dirty="0"/>
          </a:p>
          <a:p>
            <a:r>
              <a:rPr lang="en-GB" dirty="0"/>
              <a:t>Founded 1945</a:t>
            </a:r>
          </a:p>
          <a:p>
            <a:r>
              <a:rPr lang="en-GB" dirty="0"/>
              <a:t>BAUS 2020 celebrations</a:t>
            </a:r>
          </a:p>
          <a:p>
            <a:r>
              <a:rPr lang="en-GB" dirty="0"/>
              <a:t>BAUS TUF BJUI</a:t>
            </a:r>
          </a:p>
          <a:p>
            <a:r>
              <a:rPr lang="en-GB" dirty="0"/>
              <a:t>October dinner Draper’s Hall</a:t>
            </a:r>
          </a:p>
          <a:p>
            <a:endParaRPr lang="en-GB" dirty="0"/>
          </a:p>
          <a:p>
            <a:r>
              <a:rPr lang="en-GB" dirty="0"/>
              <a:t>Income down</a:t>
            </a:r>
          </a:p>
        </p:txBody>
      </p:sp>
    </p:spTree>
    <p:extLst>
      <p:ext uri="{BB962C8B-B14F-4D97-AF65-F5344CB8AC3E}">
        <p14:creationId xmlns:p14="http://schemas.microsoft.com/office/powerpoint/2010/main" val="2962485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IST pilot underway  Gen Surgery / Vascular</a:t>
            </a:r>
          </a:p>
          <a:p>
            <a:r>
              <a:rPr lang="en-GB" dirty="0"/>
              <a:t>No benchmarking at ST3</a:t>
            </a:r>
          </a:p>
          <a:p>
            <a:r>
              <a:rPr lang="en-GB" dirty="0"/>
              <a:t>2020 National Selection</a:t>
            </a:r>
          </a:p>
          <a:p>
            <a:r>
              <a:rPr lang="en-GB" dirty="0"/>
              <a:t>No funding for extra posts</a:t>
            </a:r>
          </a:p>
          <a:p>
            <a:r>
              <a:rPr lang="en-GB" dirty="0"/>
              <a:t>Job Plan – recognise teaching roles</a:t>
            </a:r>
          </a:p>
          <a:p>
            <a:r>
              <a:rPr lang="en-GB" dirty="0"/>
              <a:t>NSTC single day modules</a:t>
            </a:r>
          </a:p>
        </p:txBody>
      </p:sp>
    </p:spTree>
    <p:extLst>
      <p:ext uri="{BB962C8B-B14F-4D97-AF65-F5344CB8AC3E}">
        <p14:creationId xmlns:p14="http://schemas.microsoft.com/office/powerpoint/2010/main" val="4089980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Manpower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99481"/>
            <a:ext cx="82296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09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80% diagnostics</a:t>
            </a:r>
          </a:p>
          <a:p>
            <a:r>
              <a:rPr lang="en-US" dirty="0"/>
              <a:t>20% surgery</a:t>
            </a:r>
          </a:p>
          <a:p>
            <a:r>
              <a:rPr lang="en-US" dirty="0"/>
              <a:t>1113 consultants, 187 </a:t>
            </a:r>
            <a:r>
              <a:rPr lang="en-US" dirty="0" err="1"/>
              <a:t>Assoc</a:t>
            </a:r>
            <a:r>
              <a:rPr lang="en-US" dirty="0"/>
              <a:t> Specialists</a:t>
            </a:r>
          </a:p>
          <a:p>
            <a:r>
              <a:rPr lang="en-US" dirty="0"/>
              <a:t>319 SPR (35%F)</a:t>
            </a:r>
          </a:p>
          <a:p>
            <a:endParaRPr lang="en-US" dirty="0"/>
          </a:p>
          <a:p>
            <a:r>
              <a:rPr lang="en-US" dirty="0"/>
              <a:t>1:64,000</a:t>
            </a:r>
          </a:p>
          <a:p>
            <a:r>
              <a:rPr lang="en-US" dirty="0"/>
              <a:t>67 consultant  posts unfilled</a:t>
            </a:r>
          </a:p>
        </p:txBody>
      </p:sp>
    </p:spTree>
    <p:extLst>
      <p:ext uri="{BB962C8B-B14F-4D97-AF65-F5344CB8AC3E}">
        <p14:creationId xmlns:p14="http://schemas.microsoft.com/office/powerpoint/2010/main" val="3688571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Managing Careers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Planning – 5 year cycles</a:t>
            </a:r>
          </a:p>
          <a:p>
            <a:r>
              <a:rPr lang="en-GB" dirty="0"/>
              <a:t>Work Life   12PA ?</a:t>
            </a:r>
          </a:p>
          <a:p>
            <a:r>
              <a:rPr lang="en-GB" dirty="0"/>
              <a:t>Half Day</a:t>
            </a:r>
          </a:p>
          <a:p>
            <a:r>
              <a:rPr lang="en-GB" dirty="0"/>
              <a:t>Pension advice</a:t>
            </a:r>
          </a:p>
          <a:p>
            <a:r>
              <a:rPr lang="en-GB" dirty="0"/>
              <a:t>Limited companies</a:t>
            </a:r>
          </a:p>
          <a:p>
            <a:r>
              <a:rPr lang="en-GB" dirty="0"/>
              <a:t>Flexible contracts</a:t>
            </a:r>
          </a:p>
          <a:p>
            <a:r>
              <a:rPr lang="en-GB" dirty="0"/>
              <a:t>Job share</a:t>
            </a:r>
          </a:p>
        </p:txBody>
      </p:sp>
    </p:spTree>
    <p:extLst>
      <p:ext uri="{BB962C8B-B14F-4D97-AF65-F5344CB8AC3E}">
        <p14:creationId xmlns:p14="http://schemas.microsoft.com/office/powerpoint/2010/main" val="247899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Years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Average age retirement 62y</a:t>
            </a:r>
          </a:p>
          <a:p>
            <a:endParaRPr lang="en-US" dirty="0"/>
          </a:p>
          <a:p>
            <a:r>
              <a:rPr lang="en-US" dirty="0"/>
              <a:t>Come off on call at 60y</a:t>
            </a:r>
          </a:p>
          <a:p>
            <a:r>
              <a:rPr lang="en-US" dirty="0"/>
              <a:t>Reduce major surgery</a:t>
            </a:r>
          </a:p>
          <a:p>
            <a:r>
              <a:rPr lang="en-US" dirty="0"/>
              <a:t>Diagnostics</a:t>
            </a:r>
          </a:p>
          <a:p>
            <a:r>
              <a:rPr lang="en-US" dirty="0"/>
              <a:t>Mentoring</a:t>
            </a:r>
          </a:p>
          <a:p>
            <a:r>
              <a:rPr lang="en-US" dirty="0"/>
              <a:t>Teaching</a:t>
            </a:r>
          </a:p>
          <a:p>
            <a:r>
              <a:rPr lang="en-US" dirty="0"/>
              <a:t>Flexible Job Plans  8-10 PA</a:t>
            </a:r>
          </a:p>
        </p:txBody>
      </p:sp>
    </p:spTree>
    <p:extLst>
      <p:ext uri="{BB962C8B-B14F-4D97-AF65-F5344CB8AC3E}">
        <p14:creationId xmlns:p14="http://schemas.microsoft.com/office/powerpoint/2010/main" val="1262317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NEUS cricket</a:t>
            </a:r>
          </a:p>
        </p:txBody>
      </p:sp>
      <p:pic>
        <p:nvPicPr>
          <p:cNvPr id="4" name="Picture 2" descr="C:\Users\rogersa2\AppData\Local\Microsoft\Windows\Temporary Internet Files\Content.Outlook\2FP20WGR\PHOTO-2019-06-09-17-44-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202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Region Feedback</a:t>
            </a:r>
          </a:p>
        </p:txBody>
      </p:sp>
      <p:pic>
        <p:nvPicPr>
          <p:cNvPr id="4" name="Picture 5" descr="north-engla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720" y="1600200"/>
            <a:ext cx="4680520" cy="47811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46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Treasurer’s Report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Matt Shaw</a:t>
            </a:r>
          </a:p>
        </p:txBody>
      </p:sp>
    </p:spTree>
    <p:extLst>
      <p:ext uri="{BB962C8B-B14F-4D97-AF65-F5344CB8AC3E}">
        <p14:creationId xmlns:p14="http://schemas.microsoft.com/office/powerpoint/2010/main" val="4222615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Hon Secretary			Alistair Rogers</a:t>
            </a:r>
          </a:p>
          <a:p>
            <a:r>
              <a:rPr lang="en-GB" dirty="0"/>
              <a:t>Administrator			Deborah Wood</a:t>
            </a:r>
          </a:p>
          <a:p>
            <a:r>
              <a:rPr lang="en-GB" dirty="0"/>
              <a:t>Hon Treasurer			Matt Shaw</a:t>
            </a:r>
          </a:p>
          <a:p>
            <a:r>
              <a:rPr lang="en-GB" dirty="0"/>
              <a:t>BAUS regional rep		David Thomas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47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Emergency Urology </a:t>
            </a:r>
          </a:p>
          <a:p>
            <a:r>
              <a:rPr lang="en-GB" dirty="0"/>
              <a:t>AUDIT</a:t>
            </a:r>
          </a:p>
          <a:p>
            <a:r>
              <a:rPr lang="en-GB" dirty="0"/>
              <a:t>MESH</a:t>
            </a:r>
          </a:p>
          <a:p>
            <a:r>
              <a:rPr lang="en-GB" dirty="0"/>
              <a:t>ANNUAL MEETING</a:t>
            </a:r>
          </a:p>
          <a:p>
            <a:r>
              <a:rPr lang="en-GB" dirty="0"/>
              <a:t>WORKFORCE</a:t>
            </a:r>
          </a:p>
        </p:txBody>
      </p:sp>
    </p:spTree>
    <p:extLst>
      <p:ext uri="{BB962C8B-B14F-4D97-AF65-F5344CB8AC3E}">
        <p14:creationId xmlns:p14="http://schemas.microsoft.com/office/powerpoint/2010/main" val="235723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Provision of out of hours Emergency Urology Care  May 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Rota  1:8</a:t>
            </a:r>
          </a:p>
          <a:p>
            <a:r>
              <a:rPr lang="en-US" dirty="0"/>
              <a:t>Category A</a:t>
            </a:r>
          </a:p>
          <a:p>
            <a:r>
              <a:rPr lang="en-US" dirty="0"/>
              <a:t>Admission discussed &lt;12hrs</a:t>
            </a:r>
          </a:p>
          <a:p>
            <a:r>
              <a:rPr lang="en-US" dirty="0"/>
              <a:t>Consultant review &lt; 24hrs</a:t>
            </a:r>
          </a:p>
          <a:p>
            <a:r>
              <a:rPr lang="en-US" dirty="0"/>
              <a:t>Reduce elective load</a:t>
            </a:r>
          </a:p>
          <a:p>
            <a:r>
              <a:rPr lang="en-US" dirty="0"/>
              <a:t>Theatre access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IR Network provision</a:t>
            </a:r>
          </a:p>
          <a:p>
            <a:r>
              <a:rPr lang="en-US" dirty="0" err="1"/>
              <a:t>Paediatric</a:t>
            </a:r>
            <a:r>
              <a:rPr lang="en-US" dirty="0"/>
              <a:t> Torsion , local arrangements</a:t>
            </a:r>
          </a:p>
          <a:p>
            <a:r>
              <a:rPr lang="en-US" dirty="0"/>
              <a:t>Emergency urology CPD</a:t>
            </a:r>
          </a:p>
          <a:p>
            <a:r>
              <a:rPr lang="en-US" dirty="0"/>
              <a:t>Ureteric </a:t>
            </a:r>
            <a:r>
              <a:rPr lang="en-US" dirty="0" err="1"/>
              <a:t>reimplant</a:t>
            </a:r>
            <a:endParaRPr lang="en-US" dirty="0"/>
          </a:p>
          <a:p>
            <a:r>
              <a:rPr lang="en-US" dirty="0"/>
              <a:t>If working after midnight rest time following day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45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BSOT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Academic Urology Group</a:t>
            </a:r>
          </a:p>
          <a:p>
            <a:endParaRPr lang="en-GB" dirty="0"/>
          </a:p>
          <a:p>
            <a:r>
              <a:rPr lang="en-GB" dirty="0"/>
              <a:t>Vice President Election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0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/>
          </a:p>
          <a:p>
            <a:r>
              <a:rPr lang="en-GB" dirty="0"/>
              <a:t>Focused audits   Section driven   -  engage</a:t>
            </a:r>
          </a:p>
          <a:p>
            <a:endParaRPr lang="en-GB" dirty="0"/>
          </a:p>
          <a:p>
            <a:r>
              <a:rPr lang="en-GB" dirty="0" err="1"/>
              <a:t>Cytoreductive</a:t>
            </a:r>
            <a:r>
              <a:rPr lang="en-GB" dirty="0"/>
              <a:t> nephrectomy</a:t>
            </a:r>
          </a:p>
          <a:p>
            <a:r>
              <a:rPr lang="en-GB" dirty="0"/>
              <a:t>Benign Prostate  - Outlet surgery</a:t>
            </a:r>
          </a:p>
          <a:p>
            <a:endParaRPr lang="en-GB" dirty="0"/>
          </a:p>
          <a:p>
            <a:r>
              <a:rPr lang="en-GB" dirty="0"/>
              <a:t>Registry phased out 2019</a:t>
            </a:r>
          </a:p>
          <a:p>
            <a:r>
              <a:rPr lang="en-GB" dirty="0"/>
              <a:t>Private Hospital Information Network (PHIN)</a:t>
            </a:r>
          </a:p>
          <a:p>
            <a:r>
              <a:rPr lang="en-GB" dirty="0"/>
              <a:t>NCIP  (GIRFT)</a:t>
            </a:r>
          </a:p>
          <a:p>
            <a:r>
              <a:rPr lang="en-GB" dirty="0"/>
              <a:t>HESS data</a:t>
            </a:r>
          </a:p>
        </p:txBody>
      </p:sp>
    </p:spTree>
    <p:extLst>
      <p:ext uri="{BB962C8B-B14F-4D97-AF65-F5344CB8AC3E}">
        <p14:creationId xmlns:p14="http://schemas.microsoft.com/office/powerpoint/2010/main" val="418009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NCIP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National Clinical Improvement Programme</a:t>
            </a:r>
          </a:p>
          <a:p>
            <a:pPr marL="0" indent="0">
              <a:buNone/>
            </a:pPr>
            <a:endParaRPr lang="en-GB" dirty="0"/>
          </a:p>
          <a:p>
            <a:r>
              <a:rPr lang="en-US" dirty="0"/>
              <a:t>Support scrutiny of patient outcomes at individual consultant level.</a:t>
            </a:r>
          </a:p>
          <a:p>
            <a:r>
              <a:rPr lang="en-US" dirty="0"/>
              <a:t>Enable consultants to identify potential improvements to their clinical practice.</a:t>
            </a:r>
          </a:p>
          <a:p>
            <a:r>
              <a:rPr lang="en-US" dirty="0"/>
              <a:t>Promote learning to improve patient safety and outcomes.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064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NCIP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Pilot</a:t>
            </a:r>
          </a:p>
          <a:p>
            <a:endParaRPr lang="en-GB" dirty="0"/>
          </a:p>
          <a:p>
            <a:r>
              <a:rPr lang="en-GB" dirty="0"/>
              <a:t>5 centres</a:t>
            </a:r>
          </a:p>
          <a:p>
            <a:r>
              <a:rPr lang="en-GB" dirty="0"/>
              <a:t>NHS digital</a:t>
            </a:r>
          </a:p>
          <a:p>
            <a:r>
              <a:rPr lang="en-GB" dirty="0"/>
              <a:t>Consultant access only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PCNL</a:t>
            </a:r>
          </a:p>
          <a:p>
            <a:r>
              <a:rPr lang="en-GB" dirty="0"/>
              <a:t>Nephrectomy</a:t>
            </a:r>
          </a:p>
          <a:p>
            <a:r>
              <a:rPr lang="en-GB" dirty="0"/>
              <a:t>Cystectomy</a:t>
            </a:r>
          </a:p>
          <a:p>
            <a:r>
              <a:rPr lang="en-GB" dirty="0"/>
              <a:t>Prostatectomy</a:t>
            </a:r>
          </a:p>
          <a:p>
            <a:r>
              <a:rPr lang="en-GB" dirty="0"/>
              <a:t>Scrotal exploration</a:t>
            </a:r>
          </a:p>
          <a:p>
            <a:r>
              <a:rPr lang="en-GB" dirty="0"/>
              <a:t>Circumcision</a:t>
            </a:r>
          </a:p>
          <a:p>
            <a:r>
              <a:rPr lang="en-GB" dirty="0"/>
              <a:t>Hydrocele Repair</a:t>
            </a:r>
          </a:p>
          <a:p>
            <a:r>
              <a:rPr lang="en-GB" dirty="0"/>
              <a:t>BOO surgery</a:t>
            </a:r>
          </a:p>
        </p:txBody>
      </p:sp>
    </p:spTree>
    <p:extLst>
      <p:ext uri="{BB962C8B-B14F-4D97-AF65-F5344CB8AC3E}">
        <p14:creationId xmlns:p14="http://schemas.microsoft.com/office/powerpoint/2010/main" val="148484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Private Hospital Information Network</a:t>
            </a:r>
          </a:p>
          <a:p>
            <a:r>
              <a:rPr lang="en-GB" dirty="0"/>
              <a:t>Information open to patients</a:t>
            </a:r>
          </a:p>
          <a:p>
            <a:endParaRPr lang="en-GB" dirty="0"/>
          </a:p>
          <a:p>
            <a:r>
              <a:rPr lang="en-GB" dirty="0" err="1"/>
              <a:t>Casemix</a:t>
            </a:r>
            <a:r>
              <a:rPr lang="en-GB" dirty="0"/>
              <a:t>, hospital stay, complication</a:t>
            </a:r>
          </a:p>
          <a:p>
            <a:endParaRPr lang="en-GB" dirty="0"/>
          </a:p>
          <a:p>
            <a:r>
              <a:rPr lang="en-GB" dirty="0"/>
              <a:t>Charges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Patient feedback</a:t>
            </a:r>
          </a:p>
        </p:txBody>
      </p:sp>
    </p:spTree>
    <p:extLst>
      <p:ext uri="{BB962C8B-B14F-4D97-AF65-F5344CB8AC3E}">
        <p14:creationId xmlns:p14="http://schemas.microsoft.com/office/powerpoint/2010/main" val="2999411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347</Words>
  <Application>Microsoft Office PowerPoint</Application>
  <PresentationFormat>On-screen Show (4:3)</PresentationFormat>
  <Paragraphs>128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Business Meeting 2019</vt:lpstr>
      <vt:lpstr>NEUS</vt:lpstr>
      <vt:lpstr>Agenda</vt:lpstr>
      <vt:lpstr>Provision of out of hours Emergency Urology Care  May 2019</vt:lpstr>
      <vt:lpstr>SECTIONS</vt:lpstr>
      <vt:lpstr>AUDIT</vt:lpstr>
      <vt:lpstr>NCIP</vt:lpstr>
      <vt:lpstr>NCIP</vt:lpstr>
      <vt:lpstr>PHIN</vt:lpstr>
      <vt:lpstr>MESH</vt:lpstr>
      <vt:lpstr>Annual Meeting</vt:lpstr>
      <vt:lpstr>Training</vt:lpstr>
      <vt:lpstr>Manpower</vt:lpstr>
      <vt:lpstr>Workforce</vt:lpstr>
      <vt:lpstr>Managing Careers</vt:lpstr>
      <vt:lpstr>Final Years</vt:lpstr>
      <vt:lpstr>NEUS cricket</vt:lpstr>
      <vt:lpstr>Region Feedback</vt:lpstr>
      <vt:lpstr>Treasurer’s Report</vt:lpstr>
    </vt:vector>
  </TitlesOfParts>
  <Company>Newcastle upon Tyne Hospitals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Meeting</dc:title>
  <dc:creator>Thomas, David</dc:creator>
  <cp:lastModifiedBy>Debbie Wood</cp:lastModifiedBy>
  <cp:revision>23</cp:revision>
  <dcterms:created xsi:type="dcterms:W3CDTF">2018-11-06T09:48:51Z</dcterms:created>
  <dcterms:modified xsi:type="dcterms:W3CDTF">2020-05-15T12:51:06Z</dcterms:modified>
</cp:coreProperties>
</file>