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5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68"/>
    <p:restoredTop sz="94675"/>
  </p:normalViewPr>
  <p:slideViewPr>
    <p:cSldViewPr snapToGrid="0" snapToObjects="1">
      <p:cViewPr varScale="1">
        <p:scale>
          <a:sx n="54" d="100"/>
          <a:sy n="54" d="100"/>
        </p:scale>
        <p:origin x="4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Risk group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29-0044-9E8B-994859D670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29-0044-9E8B-994859D67003}"/>
              </c:ext>
            </c:extLst>
          </c:dPt>
          <c:dPt>
            <c:idx val="2"/>
            <c:bubble3D val="0"/>
            <c:explosion val="6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F29-0044-9E8B-994859D67003}"/>
              </c:ext>
            </c:extLst>
          </c:dPt>
          <c:dLbls>
            <c:dLbl>
              <c:idx val="1"/>
              <c:layout>
                <c:manualLayout>
                  <c:x val="-0.20949903001255288"/>
                  <c:y val="-0.156186104061495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55304499980979"/>
                      <c:h val="0.233641553949224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F29-0044-9E8B-994859D670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Low</c:v>
                </c:pt>
                <c:pt idx="1">
                  <c:v>Intermediate</c:v>
                </c:pt>
                <c:pt idx="2">
                  <c:v>High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97</c:v>
                </c:pt>
                <c:pt idx="1">
                  <c:v>79</c:v>
                </c:pt>
                <c:pt idx="2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29-0044-9E8B-994859D6700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580DC-DD86-2843-B11D-B9F663DC9D33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B3DC0-B082-E248-8034-A6691F7B8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0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B3DC0-B082-E248-8034-A6691F7B82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25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B3DC0-B082-E248-8034-A6691F7B82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6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44D5-3406-4447-8780-8B3E4B618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97FAFD-6987-D743-8AD1-476F73069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EBFCC-DD6F-5045-A278-DA1673B7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C8A35-5E78-EA4E-B99C-DDD351BBF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88880-14DD-A349-B089-335A7B833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6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DE082-8C8D-5B4F-B2B0-3EDAA11A2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2D005B-76A9-5841-B18B-6AAD6BFEF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381FD-D70F-5649-B3C1-4DA9D292C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2A552-E14A-D241-B84D-FF59A203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AED9B-8735-D547-8D2C-F1116424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2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C4D56-45B1-E94B-9390-019C5C0F0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A390A-4EFA-BF40-B72C-72BF20084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36FC3-3689-7642-9592-E7B173E57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656FE-F828-8347-866A-A17D3D4D7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39BE6-2FEF-CF4C-9F3B-52FF2CD31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9972-059B-2C4B-A5EF-968045643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1CB1E-67A8-FC46-9F49-936D3BDCE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44724-F028-B344-B085-5CC820DF3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B7B49-23AE-8543-87B4-E358CDACD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3EF06-55C2-DA4B-A8B3-DDBE74170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5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38C5-492A-1440-A428-EBF8CCEAD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AE7A8-8131-8845-BD9B-145038071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8ADC7-859C-0C4D-BC68-8B31A242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4A425-8730-1246-BC80-896A7C6B0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4B998-72AF-284B-8679-DE7874719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6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70D2C-5224-AD4A-BA2F-FDFE58ECA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696D3-563B-4F46-9312-B66D45D628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7A19F6-CA43-4A40-B1C2-1FDEA28A8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C9B059-2355-3540-81BE-BD175BAB9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D0624-5E05-574A-B60A-5A418CBE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06B20-166C-B14A-98ED-606462EE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3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E5F72-DC69-5541-A41D-B91395DE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F0390-E7EA-B340-917A-3956BBAD9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1074C-F7FB-DE44-97E2-23C6C8485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E4F22-89D2-794C-8859-EA93CB089B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44C959-5204-654D-849E-F55CBC5A1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FD6E7A-4235-544B-8248-8275518AC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94ACF-17DD-DB44-9630-B3FC1FC82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FD8CF-0BCB-D14F-B486-7044EE46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6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6E379-4985-5142-9C6C-EFA8C9469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79C0FB-59EE-EF4B-8C65-E990054F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1E29D-E585-FF43-A1E4-4D4BCC704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F3A76-1643-514D-94FA-45F64AF9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89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13D2A6-3275-3942-AFF5-597FD60AA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5992D5-7351-4340-9A96-8E1A7B63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F21B1-6205-F444-B7B4-B3C37FA4C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3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356C3-42CB-F242-8757-820F8C6AB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5E080-E824-1441-A6DA-59F0FAE6A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D69A0-5ED3-BC42-B324-358A8CC24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DAF02-0A56-3641-A1FB-DB81777B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9BFF50-6897-B644-80E6-EDCFCCDDB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E47DC-A885-CF40-9AFC-BC6DF268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8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1FE12-00A2-ED4E-9320-04DB5522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33C6E1-8BB6-3045-9259-B2AC17B55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BB12D6-3AEF-6049-A7FE-D4A1FE73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988CB-FF4F-6D47-AC49-C465C5BA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6616E-B6CE-CE46-A214-040387600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8523C-C8CD-FE49-ADD5-4484036B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3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547858-B700-9E41-BAE7-0DF21680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CEEE9-58AF-224A-A3D9-F7EB4703D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D1ED3-930B-D940-81C3-5C3DB2D65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63AC9-ED70-364C-97CD-7BF8226DB14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2990B-0C95-4941-81A7-3F857BDC4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19085-1EAF-024A-B258-686AA1A7A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C8F61-000D-3647-BF4F-77CA6446C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9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tiff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tif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ECE2C-5D5F-804F-976B-C82F5F00D5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11104" r="10230" b="1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632583-9D46-0048-A4E8-2FA18BC0F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92876"/>
            <a:ext cx="12192000" cy="3244200"/>
          </a:xfrm>
          <a:solidFill>
            <a:schemeClr val="bg1">
              <a:alpha val="48000"/>
            </a:schemeClr>
          </a:solidFill>
        </p:spPr>
        <p:txBody>
          <a:bodyPr anchor="ctr" anchorCtr="0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Use &amp; utility of </a:t>
            </a:r>
            <a:br>
              <a:rPr lang="en-US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urine cytology in </a:t>
            </a:r>
            <a:br>
              <a:rPr lang="en-US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surveillance for NMIBC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F5FEBA-DBA2-6248-AC74-753F5FEE8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0" y="5410604"/>
            <a:ext cx="9144000" cy="973867"/>
          </a:xfrm>
          <a:solidFill>
            <a:srgbClr val="000000">
              <a:alpha val="45000"/>
            </a:srgbClr>
          </a:solidFill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FFFFFF"/>
                </a:solidFill>
              </a:rPr>
              <a:t>Chloe Roy, Ashwin Sachdeva, Andy Thorpe</a:t>
            </a:r>
          </a:p>
          <a:p>
            <a:r>
              <a:rPr lang="en-US" b="1" dirty="0">
                <a:solidFill>
                  <a:srgbClr val="FFFFFF"/>
                </a:solidFill>
              </a:rPr>
              <a:t>Freeman Hospital, Newcastle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B3F87AB-E7A9-9846-B0E2-E0FCFC672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62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6813"/>
    </mc:Choice>
    <mc:Fallback xmlns="">
      <p:transition spd="slow" advTm="16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EC27-7E04-CF42-AE8F-B0727C575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Urine cytology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35A0716-A830-5147-987F-11FD4FC5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18000" cy="4351338"/>
          </a:xfrm>
        </p:spPr>
        <p:txBody>
          <a:bodyPr/>
          <a:lstStyle/>
          <a:p>
            <a:r>
              <a:rPr lang="en-US" dirty="0"/>
              <a:t>Assessment of exfoliated cells of the urinary tract</a:t>
            </a:r>
          </a:p>
          <a:p>
            <a:r>
              <a:rPr lang="en-US" dirty="0"/>
              <a:t>High specificity</a:t>
            </a:r>
          </a:p>
          <a:p>
            <a:pPr lvl="1"/>
            <a:r>
              <a:rPr lang="en-US" dirty="0"/>
              <a:t>94-99%</a:t>
            </a:r>
          </a:p>
          <a:p>
            <a:r>
              <a:rPr lang="en-US" dirty="0"/>
              <a:t>High sensitivity</a:t>
            </a:r>
          </a:p>
          <a:p>
            <a:pPr lvl="1"/>
            <a:r>
              <a:rPr lang="en-US" dirty="0"/>
              <a:t>high grade TCC (&gt;80%)</a:t>
            </a:r>
          </a:p>
          <a:p>
            <a:pPr lvl="1"/>
            <a:r>
              <a:rPr lang="en-US" dirty="0"/>
              <a:t>CIS (98-99%)</a:t>
            </a:r>
          </a:p>
          <a:p>
            <a:r>
              <a:rPr lang="en-US" dirty="0"/>
              <a:t>Poor sensitivity for low grade TCC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7C2A4-60F6-7C46-88B5-BB6AD5675A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303"/>
          <a:stretch/>
        </p:blipFill>
        <p:spPr>
          <a:xfrm>
            <a:off x="5918200" y="1980241"/>
            <a:ext cx="5807673" cy="289751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01156C3-6601-AC46-8D9C-2B42BC13B0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01"/>
    </mc:Choice>
    <mc:Fallback xmlns="">
      <p:transition spd="slow" advTm="43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EC27-7E04-CF42-AE8F-B0727C57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45" y="66449"/>
            <a:ext cx="10515600" cy="1325563"/>
          </a:xfrm>
        </p:spPr>
        <p:txBody>
          <a:bodyPr/>
          <a:lstStyle/>
          <a:p>
            <a:r>
              <a:rPr lang="en-US" b="1" dirty="0"/>
              <a:t>Urine cytology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A780E9-5712-9C48-82B7-C151F434875C}"/>
              </a:ext>
            </a:extLst>
          </p:cNvPr>
          <p:cNvGrpSpPr>
            <a:grpSpLocks noChangeAspect="1"/>
          </p:cNvGrpSpPr>
          <p:nvPr/>
        </p:nvGrpSpPr>
        <p:grpSpPr>
          <a:xfrm>
            <a:off x="2635899" y="1892557"/>
            <a:ext cx="7797687" cy="1877902"/>
            <a:chOff x="2536604" y="4546976"/>
            <a:chExt cx="7615761" cy="18340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70FBA3-93CC-554D-B68C-81CC81908B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9002" b="42414"/>
            <a:stretch/>
          </p:blipFill>
          <p:spPr>
            <a:xfrm>
              <a:off x="2537808" y="4828558"/>
              <a:ext cx="7614557" cy="905814"/>
            </a:xfrm>
            <a:prstGeom prst="rect">
              <a:avLst/>
            </a:prstGeom>
          </p:spPr>
        </p:pic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22DE1DDB-EB2E-244E-B00D-68F4BFB208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41516"/>
            <a:stretch/>
          </p:blipFill>
          <p:spPr>
            <a:xfrm>
              <a:off x="2562916" y="5709207"/>
              <a:ext cx="7589449" cy="67185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F042C6-DF75-C947-819B-D4F70F0185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91420"/>
            <a:stretch/>
          </p:blipFill>
          <p:spPr>
            <a:xfrm>
              <a:off x="2536604" y="4546976"/>
              <a:ext cx="7614557" cy="27191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904B536-5A38-764A-B508-974F8E3B3A6F}"/>
              </a:ext>
            </a:extLst>
          </p:cNvPr>
          <p:cNvGrpSpPr>
            <a:grpSpLocks noChangeAspect="1"/>
          </p:cNvGrpSpPr>
          <p:nvPr/>
        </p:nvGrpSpPr>
        <p:grpSpPr>
          <a:xfrm>
            <a:off x="2636317" y="4396838"/>
            <a:ext cx="7920728" cy="2096037"/>
            <a:chOff x="5436974" y="4043547"/>
            <a:chExt cx="6578101" cy="17407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8343CA8-49FE-1B4F-8D0E-6B9B5D2757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75344"/>
            <a:stretch/>
          </p:blipFill>
          <p:spPr>
            <a:xfrm>
              <a:off x="5436974" y="4043547"/>
              <a:ext cx="6578101" cy="1203761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488C34-F367-9F45-A6AF-DB4F681F136F}"/>
                </a:ext>
              </a:extLst>
            </p:cNvPr>
            <p:cNvSpPr/>
            <p:nvPr/>
          </p:nvSpPr>
          <p:spPr>
            <a:xfrm>
              <a:off x="5498277" y="4043548"/>
              <a:ext cx="1094536" cy="243444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Negative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ACFFBA2-0B59-6442-927F-8327025F10AD}"/>
                </a:ext>
              </a:extLst>
            </p:cNvPr>
            <p:cNvSpPr/>
            <p:nvPr/>
          </p:nvSpPr>
          <p:spPr>
            <a:xfrm>
              <a:off x="10843843" y="4043548"/>
              <a:ext cx="1094536" cy="243444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HGUN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84E696-3AAD-3242-B1ED-FDFCC498822A}"/>
                </a:ext>
              </a:extLst>
            </p:cNvPr>
            <p:cNvSpPr/>
            <p:nvPr/>
          </p:nvSpPr>
          <p:spPr>
            <a:xfrm>
              <a:off x="6821678" y="4043548"/>
              <a:ext cx="1094536" cy="243444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LGUN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2E90582-F564-EE4B-992F-70439C27F48B}"/>
                </a:ext>
              </a:extLst>
            </p:cNvPr>
            <p:cNvSpPr/>
            <p:nvPr/>
          </p:nvSpPr>
          <p:spPr>
            <a:xfrm>
              <a:off x="8256613" y="4043548"/>
              <a:ext cx="1094536" cy="243444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Atypical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526759E-1BC3-F34F-9EA5-EF03DFD1575C}"/>
                </a:ext>
              </a:extLst>
            </p:cNvPr>
            <p:cNvSpPr/>
            <p:nvPr/>
          </p:nvSpPr>
          <p:spPr>
            <a:xfrm>
              <a:off x="9445507" y="4043548"/>
              <a:ext cx="1356769" cy="243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dirty="0"/>
                <a:t>Suspicious HGUN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73AF6B-ECF5-504D-BC6C-9FE5FC2CE7F7}"/>
                </a:ext>
              </a:extLst>
            </p:cNvPr>
            <p:cNvSpPr/>
            <p:nvPr/>
          </p:nvSpPr>
          <p:spPr>
            <a:xfrm>
              <a:off x="9558809" y="4043548"/>
              <a:ext cx="1094536" cy="24344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Suspicious HGUN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9ECEAC-9427-C64D-9370-29F64EAE5950}"/>
                </a:ext>
              </a:extLst>
            </p:cNvPr>
            <p:cNvSpPr txBox="1"/>
            <p:nvPr/>
          </p:nvSpPr>
          <p:spPr>
            <a:xfrm>
              <a:off x="10919896" y="5369111"/>
              <a:ext cx="94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&gt;90%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3DD1B2-6663-294E-B384-684DC81A4AB6}"/>
                </a:ext>
              </a:extLst>
            </p:cNvPr>
            <p:cNvSpPr txBox="1"/>
            <p:nvPr/>
          </p:nvSpPr>
          <p:spPr>
            <a:xfrm>
              <a:off x="9652676" y="5372566"/>
              <a:ext cx="94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50-90%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E9B5FC-976C-A642-9441-AA9957FFC538}"/>
                </a:ext>
              </a:extLst>
            </p:cNvPr>
            <p:cNvSpPr txBox="1"/>
            <p:nvPr/>
          </p:nvSpPr>
          <p:spPr>
            <a:xfrm>
              <a:off x="8332666" y="5398868"/>
              <a:ext cx="94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8-35%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FC4F62-69B5-134D-BFBE-33166664DE13}"/>
                </a:ext>
              </a:extLst>
            </p:cNvPr>
            <p:cNvSpPr txBox="1"/>
            <p:nvPr/>
          </p:nvSpPr>
          <p:spPr>
            <a:xfrm>
              <a:off x="6973785" y="5414957"/>
              <a:ext cx="94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2C23FA-708D-6F45-8502-8E7BB868A094}"/>
                </a:ext>
              </a:extLst>
            </p:cNvPr>
            <p:cNvSpPr txBox="1"/>
            <p:nvPr/>
          </p:nvSpPr>
          <p:spPr>
            <a:xfrm>
              <a:off x="5589263" y="5398868"/>
              <a:ext cx="94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0-10%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A58492B-B6FA-4D42-AD40-3650E732D125}"/>
                </a:ext>
              </a:extLst>
            </p:cNvPr>
            <p:cNvSpPr/>
            <p:nvPr/>
          </p:nvSpPr>
          <p:spPr>
            <a:xfrm>
              <a:off x="6639339" y="4043547"/>
              <a:ext cx="136308" cy="5114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1177A6-985A-6E4B-989C-E0512B277B86}"/>
              </a:ext>
            </a:extLst>
          </p:cNvPr>
          <p:cNvSpPr txBox="1"/>
          <p:nvPr/>
        </p:nvSpPr>
        <p:spPr>
          <a:xfrm>
            <a:off x="807098" y="1411358"/>
            <a:ext cx="6460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EAU guidelines for high risk NMIBC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48C97F-0F0F-E84C-B65F-8553AD512EA3}"/>
              </a:ext>
            </a:extLst>
          </p:cNvPr>
          <p:cNvSpPr txBox="1"/>
          <p:nvPr/>
        </p:nvSpPr>
        <p:spPr>
          <a:xfrm>
            <a:off x="807098" y="3876682"/>
            <a:ext cx="6460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Paris classification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2F013B-316F-5644-8446-F5277F17F9B3}"/>
              </a:ext>
            </a:extLst>
          </p:cNvPr>
          <p:cNvSpPr txBox="1"/>
          <p:nvPr/>
        </p:nvSpPr>
        <p:spPr>
          <a:xfrm>
            <a:off x="888590" y="6010770"/>
            <a:ext cx="646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Risk of malignancy: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671400-DAC4-0248-AAA9-C1B9DE07F631}"/>
              </a:ext>
            </a:extLst>
          </p:cNvPr>
          <p:cNvCxnSpPr/>
          <p:nvPr/>
        </p:nvCxnSpPr>
        <p:spPr>
          <a:xfrm>
            <a:off x="6051176" y="2438401"/>
            <a:ext cx="225014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01EE65D-13EB-ED42-9046-0CCE387A192B}"/>
              </a:ext>
            </a:extLst>
          </p:cNvPr>
          <p:cNvCxnSpPr>
            <a:cxnSpLocks/>
          </p:cNvCxnSpPr>
          <p:nvPr/>
        </p:nvCxnSpPr>
        <p:spPr>
          <a:xfrm>
            <a:off x="5007679" y="3352801"/>
            <a:ext cx="36970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014ECE6-92D7-DB40-88B4-4FB611FC3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4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08"/>
    </mc:Choice>
    <mc:Fallback xmlns="">
      <p:transition spd="slow" advTm="51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75E03-C213-5D4C-9ED9-D1AAC64F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699B3-8945-9543-9505-6AD2A970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38" y="2043311"/>
            <a:ext cx="5030535" cy="3797940"/>
          </a:xfrm>
          <a:custGeom>
            <a:avLst/>
            <a:gdLst>
              <a:gd name="connsiteX0" fmla="*/ 0 w 5030535"/>
              <a:gd name="connsiteY0" fmla="*/ 0 h 3797940"/>
              <a:gd name="connsiteX1" fmla="*/ 558948 w 5030535"/>
              <a:gd name="connsiteY1" fmla="*/ 0 h 3797940"/>
              <a:gd name="connsiteX2" fmla="*/ 966981 w 5030535"/>
              <a:gd name="connsiteY2" fmla="*/ 0 h 3797940"/>
              <a:gd name="connsiteX3" fmla="*/ 1525929 w 5030535"/>
              <a:gd name="connsiteY3" fmla="*/ 0 h 3797940"/>
              <a:gd name="connsiteX4" fmla="*/ 1984267 w 5030535"/>
              <a:gd name="connsiteY4" fmla="*/ 0 h 3797940"/>
              <a:gd name="connsiteX5" fmla="*/ 2593520 w 5030535"/>
              <a:gd name="connsiteY5" fmla="*/ 0 h 3797940"/>
              <a:gd name="connsiteX6" fmla="*/ 3001553 w 5030535"/>
              <a:gd name="connsiteY6" fmla="*/ 0 h 3797940"/>
              <a:gd name="connsiteX7" fmla="*/ 3510196 w 5030535"/>
              <a:gd name="connsiteY7" fmla="*/ 0 h 3797940"/>
              <a:gd name="connsiteX8" fmla="*/ 4018839 w 5030535"/>
              <a:gd name="connsiteY8" fmla="*/ 0 h 3797940"/>
              <a:gd name="connsiteX9" fmla="*/ 5030535 w 5030535"/>
              <a:gd name="connsiteY9" fmla="*/ 0 h 3797940"/>
              <a:gd name="connsiteX10" fmla="*/ 5030535 w 5030535"/>
              <a:gd name="connsiteY10" fmla="*/ 512722 h 3797940"/>
              <a:gd name="connsiteX11" fmla="*/ 5030535 w 5030535"/>
              <a:gd name="connsiteY11" fmla="*/ 949485 h 3797940"/>
              <a:gd name="connsiteX12" fmla="*/ 5030535 w 5030535"/>
              <a:gd name="connsiteY12" fmla="*/ 1310289 h 3797940"/>
              <a:gd name="connsiteX13" fmla="*/ 5030535 w 5030535"/>
              <a:gd name="connsiteY13" fmla="*/ 1860991 h 3797940"/>
              <a:gd name="connsiteX14" fmla="*/ 5030535 w 5030535"/>
              <a:gd name="connsiteY14" fmla="*/ 2411692 h 3797940"/>
              <a:gd name="connsiteX15" fmla="*/ 5030535 w 5030535"/>
              <a:gd name="connsiteY15" fmla="*/ 2924414 h 3797940"/>
              <a:gd name="connsiteX16" fmla="*/ 5030535 w 5030535"/>
              <a:gd name="connsiteY16" fmla="*/ 3361176 h 3797940"/>
              <a:gd name="connsiteX17" fmla="*/ 5030535 w 5030535"/>
              <a:gd name="connsiteY17" fmla="*/ 3797940 h 3797940"/>
              <a:gd name="connsiteX18" fmla="*/ 4370976 w 5030535"/>
              <a:gd name="connsiteY18" fmla="*/ 3797940 h 3797940"/>
              <a:gd name="connsiteX19" fmla="*/ 3812028 w 5030535"/>
              <a:gd name="connsiteY19" fmla="*/ 3797940 h 3797940"/>
              <a:gd name="connsiteX20" fmla="*/ 3202774 w 5030535"/>
              <a:gd name="connsiteY20" fmla="*/ 3797940 h 3797940"/>
              <a:gd name="connsiteX21" fmla="*/ 2794742 w 5030535"/>
              <a:gd name="connsiteY21" fmla="*/ 3797940 h 3797940"/>
              <a:gd name="connsiteX22" fmla="*/ 2235793 w 5030535"/>
              <a:gd name="connsiteY22" fmla="*/ 3797940 h 3797940"/>
              <a:gd name="connsiteX23" fmla="*/ 1576234 w 5030535"/>
              <a:gd name="connsiteY23" fmla="*/ 3797940 h 3797940"/>
              <a:gd name="connsiteX24" fmla="*/ 916675 w 5030535"/>
              <a:gd name="connsiteY24" fmla="*/ 3797940 h 3797940"/>
              <a:gd name="connsiteX25" fmla="*/ 0 w 5030535"/>
              <a:gd name="connsiteY25" fmla="*/ 3797940 h 3797940"/>
              <a:gd name="connsiteX26" fmla="*/ 0 w 5030535"/>
              <a:gd name="connsiteY26" fmla="*/ 3247238 h 3797940"/>
              <a:gd name="connsiteX27" fmla="*/ 0 w 5030535"/>
              <a:gd name="connsiteY27" fmla="*/ 2696537 h 3797940"/>
              <a:gd name="connsiteX28" fmla="*/ 0 w 5030535"/>
              <a:gd name="connsiteY28" fmla="*/ 2221794 h 3797940"/>
              <a:gd name="connsiteX29" fmla="*/ 0 w 5030535"/>
              <a:gd name="connsiteY29" fmla="*/ 1709073 h 3797940"/>
              <a:gd name="connsiteX30" fmla="*/ 0 w 5030535"/>
              <a:gd name="connsiteY30" fmla="*/ 1310289 h 3797940"/>
              <a:gd name="connsiteX31" fmla="*/ 0 w 5030535"/>
              <a:gd name="connsiteY31" fmla="*/ 759588 h 3797940"/>
              <a:gd name="connsiteX32" fmla="*/ 0 w 5030535"/>
              <a:gd name="connsiteY32" fmla="*/ 0 h 3797940"/>
              <a:gd name="connsiteX0" fmla="*/ 0 w 5030535"/>
              <a:gd name="connsiteY0" fmla="*/ 0 h 3797940"/>
              <a:gd name="connsiteX1" fmla="*/ 659559 w 5030535"/>
              <a:gd name="connsiteY1" fmla="*/ 0 h 3797940"/>
              <a:gd name="connsiteX2" fmla="*/ 1268813 w 5030535"/>
              <a:gd name="connsiteY2" fmla="*/ 0 h 3797940"/>
              <a:gd name="connsiteX3" fmla="*/ 1676845 w 5030535"/>
              <a:gd name="connsiteY3" fmla="*/ 0 h 3797940"/>
              <a:gd name="connsiteX4" fmla="*/ 2185488 w 5030535"/>
              <a:gd name="connsiteY4" fmla="*/ 0 h 3797940"/>
              <a:gd name="connsiteX5" fmla="*/ 2845047 w 5030535"/>
              <a:gd name="connsiteY5" fmla="*/ 0 h 3797940"/>
              <a:gd name="connsiteX6" fmla="*/ 3303385 w 5030535"/>
              <a:gd name="connsiteY6" fmla="*/ 0 h 3797940"/>
              <a:gd name="connsiteX7" fmla="*/ 3761722 w 5030535"/>
              <a:gd name="connsiteY7" fmla="*/ 0 h 3797940"/>
              <a:gd name="connsiteX8" fmla="*/ 4421281 w 5030535"/>
              <a:gd name="connsiteY8" fmla="*/ 0 h 3797940"/>
              <a:gd name="connsiteX9" fmla="*/ 5030535 w 5030535"/>
              <a:gd name="connsiteY9" fmla="*/ 0 h 3797940"/>
              <a:gd name="connsiteX10" fmla="*/ 5030535 w 5030535"/>
              <a:gd name="connsiteY10" fmla="*/ 512722 h 3797940"/>
              <a:gd name="connsiteX11" fmla="*/ 5030535 w 5030535"/>
              <a:gd name="connsiteY11" fmla="*/ 987464 h 3797940"/>
              <a:gd name="connsiteX12" fmla="*/ 5030535 w 5030535"/>
              <a:gd name="connsiteY12" fmla="*/ 1386247 h 3797940"/>
              <a:gd name="connsiteX13" fmla="*/ 5030535 w 5030535"/>
              <a:gd name="connsiteY13" fmla="*/ 1898970 h 3797940"/>
              <a:gd name="connsiteX14" fmla="*/ 5030535 w 5030535"/>
              <a:gd name="connsiteY14" fmla="*/ 2297753 h 3797940"/>
              <a:gd name="connsiteX15" fmla="*/ 5030535 w 5030535"/>
              <a:gd name="connsiteY15" fmla="*/ 2696537 h 3797940"/>
              <a:gd name="connsiteX16" fmla="*/ 5030535 w 5030535"/>
              <a:gd name="connsiteY16" fmla="*/ 3171280 h 3797940"/>
              <a:gd name="connsiteX17" fmla="*/ 5030535 w 5030535"/>
              <a:gd name="connsiteY17" fmla="*/ 3797940 h 3797940"/>
              <a:gd name="connsiteX18" fmla="*/ 4622503 w 5030535"/>
              <a:gd name="connsiteY18" fmla="*/ 3797940 h 3797940"/>
              <a:gd name="connsiteX19" fmla="*/ 4164165 w 5030535"/>
              <a:gd name="connsiteY19" fmla="*/ 3797940 h 3797940"/>
              <a:gd name="connsiteX20" fmla="*/ 3605217 w 5030535"/>
              <a:gd name="connsiteY20" fmla="*/ 3797940 h 3797940"/>
              <a:gd name="connsiteX21" fmla="*/ 2995963 w 5030535"/>
              <a:gd name="connsiteY21" fmla="*/ 3797940 h 3797940"/>
              <a:gd name="connsiteX22" fmla="*/ 2587931 w 5030535"/>
              <a:gd name="connsiteY22" fmla="*/ 3797940 h 3797940"/>
              <a:gd name="connsiteX23" fmla="*/ 1978677 w 5030535"/>
              <a:gd name="connsiteY23" fmla="*/ 3797940 h 3797940"/>
              <a:gd name="connsiteX24" fmla="*/ 1369423 w 5030535"/>
              <a:gd name="connsiteY24" fmla="*/ 3797940 h 3797940"/>
              <a:gd name="connsiteX25" fmla="*/ 911086 w 5030535"/>
              <a:gd name="connsiteY25" fmla="*/ 3797940 h 3797940"/>
              <a:gd name="connsiteX26" fmla="*/ 0 w 5030535"/>
              <a:gd name="connsiteY26" fmla="*/ 3797940 h 3797940"/>
              <a:gd name="connsiteX27" fmla="*/ 0 w 5030535"/>
              <a:gd name="connsiteY27" fmla="*/ 3437135 h 3797940"/>
              <a:gd name="connsiteX28" fmla="*/ 0 w 5030535"/>
              <a:gd name="connsiteY28" fmla="*/ 3076331 h 3797940"/>
              <a:gd name="connsiteX29" fmla="*/ 0 w 5030535"/>
              <a:gd name="connsiteY29" fmla="*/ 2677547 h 3797940"/>
              <a:gd name="connsiteX30" fmla="*/ 0 w 5030535"/>
              <a:gd name="connsiteY30" fmla="*/ 2126846 h 3797940"/>
              <a:gd name="connsiteX31" fmla="*/ 0 w 5030535"/>
              <a:gd name="connsiteY31" fmla="*/ 1690083 h 3797940"/>
              <a:gd name="connsiteX32" fmla="*/ 0 w 5030535"/>
              <a:gd name="connsiteY32" fmla="*/ 1215340 h 3797940"/>
              <a:gd name="connsiteX33" fmla="*/ 0 w 5030535"/>
              <a:gd name="connsiteY33" fmla="*/ 740598 h 3797940"/>
              <a:gd name="connsiteX34" fmla="*/ 0 w 5030535"/>
              <a:gd name="connsiteY34" fmla="*/ 0 h 3797940"/>
              <a:gd name="connsiteX0" fmla="*/ 0 w 5030535"/>
              <a:gd name="connsiteY0" fmla="*/ 0 h 3797940"/>
              <a:gd name="connsiteX1" fmla="*/ 558948 w 5030535"/>
              <a:gd name="connsiteY1" fmla="*/ 0 h 3797940"/>
              <a:gd name="connsiteX2" fmla="*/ 966981 w 5030535"/>
              <a:gd name="connsiteY2" fmla="*/ 0 h 3797940"/>
              <a:gd name="connsiteX3" fmla="*/ 1525929 w 5030535"/>
              <a:gd name="connsiteY3" fmla="*/ 0 h 3797940"/>
              <a:gd name="connsiteX4" fmla="*/ 1984267 w 5030535"/>
              <a:gd name="connsiteY4" fmla="*/ 0 h 3797940"/>
              <a:gd name="connsiteX5" fmla="*/ 2593520 w 5030535"/>
              <a:gd name="connsiteY5" fmla="*/ 0 h 3797940"/>
              <a:gd name="connsiteX6" fmla="*/ 3001553 w 5030535"/>
              <a:gd name="connsiteY6" fmla="*/ 0 h 3797940"/>
              <a:gd name="connsiteX7" fmla="*/ 3510196 w 5030535"/>
              <a:gd name="connsiteY7" fmla="*/ 0 h 3797940"/>
              <a:gd name="connsiteX8" fmla="*/ 4018839 w 5030535"/>
              <a:gd name="connsiteY8" fmla="*/ 0 h 3797940"/>
              <a:gd name="connsiteX9" fmla="*/ 5030535 w 5030535"/>
              <a:gd name="connsiteY9" fmla="*/ 0 h 3797940"/>
              <a:gd name="connsiteX10" fmla="*/ 5030535 w 5030535"/>
              <a:gd name="connsiteY10" fmla="*/ 512722 h 3797940"/>
              <a:gd name="connsiteX11" fmla="*/ 5030535 w 5030535"/>
              <a:gd name="connsiteY11" fmla="*/ 949485 h 3797940"/>
              <a:gd name="connsiteX12" fmla="*/ 5030535 w 5030535"/>
              <a:gd name="connsiteY12" fmla="*/ 1310289 h 3797940"/>
              <a:gd name="connsiteX13" fmla="*/ 5030535 w 5030535"/>
              <a:gd name="connsiteY13" fmla="*/ 1860991 h 3797940"/>
              <a:gd name="connsiteX14" fmla="*/ 5030535 w 5030535"/>
              <a:gd name="connsiteY14" fmla="*/ 2411692 h 3797940"/>
              <a:gd name="connsiteX15" fmla="*/ 5030535 w 5030535"/>
              <a:gd name="connsiteY15" fmla="*/ 2924414 h 3797940"/>
              <a:gd name="connsiteX16" fmla="*/ 5030535 w 5030535"/>
              <a:gd name="connsiteY16" fmla="*/ 3361176 h 3797940"/>
              <a:gd name="connsiteX17" fmla="*/ 5030535 w 5030535"/>
              <a:gd name="connsiteY17" fmla="*/ 3797940 h 3797940"/>
              <a:gd name="connsiteX18" fmla="*/ 4370976 w 5030535"/>
              <a:gd name="connsiteY18" fmla="*/ 3797940 h 3797940"/>
              <a:gd name="connsiteX19" fmla="*/ 3812028 w 5030535"/>
              <a:gd name="connsiteY19" fmla="*/ 3797940 h 3797940"/>
              <a:gd name="connsiteX20" fmla="*/ 3202774 w 5030535"/>
              <a:gd name="connsiteY20" fmla="*/ 3797940 h 3797940"/>
              <a:gd name="connsiteX21" fmla="*/ 2794742 w 5030535"/>
              <a:gd name="connsiteY21" fmla="*/ 3797940 h 3797940"/>
              <a:gd name="connsiteX22" fmla="*/ 2235793 w 5030535"/>
              <a:gd name="connsiteY22" fmla="*/ 3797940 h 3797940"/>
              <a:gd name="connsiteX23" fmla="*/ 1576234 w 5030535"/>
              <a:gd name="connsiteY23" fmla="*/ 3797940 h 3797940"/>
              <a:gd name="connsiteX24" fmla="*/ 916675 w 5030535"/>
              <a:gd name="connsiteY24" fmla="*/ 3797940 h 3797940"/>
              <a:gd name="connsiteX25" fmla="*/ 0 w 5030535"/>
              <a:gd name="connsiteY25" fmla="*/ 3797940 h 3797940"/>
              <a:gd name="connsiteX26" fmla="*/ 0 w 5030535"/>
              <a:gd name="connsiteY26" fmla="*/ 3247238 h 3797940"/>
              <a:gd name="connsiteX27" fmla="*/ 0 w 5030535"/>
              <a:gd name="connsiteY27" fmla="*/ 2696537 h 3797940"/>
              <a:gd name="connsiteX28" fmla="*/ 0 w 5030535"/>
              <a:gd name="connsiteY28" fmla="*/ 2221794 h 3797940"/>
              <a:gd name="connsiteX29" fmla="*/ 0 w 5030535"/>
              <a:gd name="connsiteY29" fmla="*/ 1709073 h 3797940"/>
              <a:gd name="connsiteX30" fmla="*/ 0 w 5030535"/>
              <a:gd name="connsiteY30" fmla="*/ 1310289 h 3797940"/>
              <a:gd name="connsiteX31" fmla="*/ 0 w 5030535"/>
              <a:gd name="connsiteY31" fmla="*/ 759588 h 3797940"/>
              <a:gd name="connsiteX32" fmla="*/ 0 w 5030535"/>
              <a:gd name="connsiteY32" fmla="*/ 0 h 379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030535" h="3797940" fill="none" extrusionOk="0">
                <a:moveTo>
                  <a:pt x="0" y="0"/>
                </a:moveTo>
                <a:cubicBezTo>
                  <a:pt x="154389" y="-48180"/>
                  <a:pt x="221363" y="37703"/>
                  <a:pt x="558948" y="0"/>
                </a:cubicBezTo>
                <a:cubicBezTo>
                  <a:pt x="844360" y="-3101"/>
                  <a:pt x="793070" y="25078"/>
                  <a:pt x="966981" y="0"/>
                </a:cubicBezTo>
                <a:cubicBezTo>
                  <a:pt x="1205502" y="17195"/>
                  <a:pt x="1368393" y="69493"/>
                  <a:pt x="1525929" y="0"/>
                </a:cubicBezTo>
                <a:cubicBezTo>
                  <a:pt x="1684045" y="-96380"/>
                  <a:pt x="1847300" y="-17569"/>
                  <a:pt x="1984267" y="0"/>
                </a:cubicBezTo>
                <a:cubicBezTo>
                  <a:pt x="2175267" y="-81774"/>
                  <a:pt x="2327843" y="17315"/>
                  <a:pt x="2593520" y="0"/>
                </a:cubicBezTo>
                <a:cubicBezTo>
                  <a:pt x="2917105" y="-16700"/>
                  <a:pt x="2837606" y="22097"/>
                  <a:pt x="3001553" y="0"/>
                </a:cubicBezTo>
                <a:cubicBezTo>
                  <a:pt x="3119792" y="641"/>
                  <a:pt x="3330687" y="109911"/>
                  <a:pt x="3510196" y="0"/>
                </a:cubicBezTo>
                <a:cubicBezTo>
                  <a:pt x="3765284" y="-30575"/>
                  <a:pt x="3890287" y="44327"/>
                  <a:pt x="4018839" y="0"/>
                </a:cubicBezTo>
                <a:cubicBezTo>
                  <a:pt x="4115981" y="-57247"/>
                  <a:pt x="4850622" y="118237"/>
                  <a:pt x="5030535" y="0"/>
                </a:cubicBezTo>
                <a:cubicBezTo>
                  <a:pt x="5155250" y="275428"/>
                  <a:pt x="4971836" y="294858"/>
                  <a:pt x="5030535" y="512722"/>
                </a:cubicBezTo>
                <a:cubicBezTo>
                  <a:pt x="5028825" y="762264"/>
                  <a:pt x="4977820" y="810987"/>
                  <a:pt x="5030535" y="949485"/>
                </a:cubicBezTo>
                <a:cubicBezTo>
                  <a:pt x="5124148" y="1081693"/>
                  <a:pt x="4930883" y="1139438"/>
                  <a:pt x="5030535" y="1310289"/>
                </a:cubicBezTo>
                <a:cubicBezTo>
                  <a:pt x="5123933" y="1419161"/>
                  <a:pt x="5051765" y="1573725"/>
                  <a:pt x="5030535" y="1860991"/>
                </a:cubicBezTo>
                <a:cubicBezTo>
                  <a:pt x="5046408" y="2131950"/>
                  <a:pt x="5033708" y="2282006"/>
                  <a:pt x="5030535" y="2411692"/>
                </a:cubicBezTo>
                <a:cubicBezTo>
                  <a:pt x="5024903" y="2576295"/>
                  <a:pt x="5004730" y="2790209"/>
                  <a:pt x="5030535" y="2924414"/>
                </a:cubicBezTo>
                <a:cubicBezTo>
                  <a:pt x="5055028" y="3092724"/>
                  <a:pt x="5023878" y="3300349"/>
                  <a:pt x="5030535" y="3361176"/>
                </a:cubicBezTo>
                <a:cubicBezTo>
                  <a:pt x="5013539" y="3491837"/>
                  <a:pt x="5037299" y="3709734"/>
                  <a:pt x="5030535" y="3797940"/>
                </a:cubicBezTo>
                <a:cubicBezTo>
                  <a:pt x="4748679" y="3878354"/>
                  <a:pt x="4612975" y="3854344"/>
                  <a:pt x="4370976" y="3797940"/>
                </a:cubicBezTo>
                <a:cubicBezTo>
                  <a:pt x="4109844" y="3855517"/>
                  <a:pt x="3998074" y="3810509"/>
                  <a:pt x="3812028" y="3797940"/>
                </a:cubicBezTo>
                <a:cubicBezTo>
                  <a:pt x="3678158" y="3900074"/>
                  <a:pt x="3469168" y="3781339"/>
                  <a:pt x="3202774" y="3797940"/>
                </a:cubicBezTo>
                <a:cubicBezTo>
                  <a:pt x="2977056" y="3855329"/>
                  <a:pt x="2947655" y="3775517"/>
                  <a:pt x="2794742" y="3797940"/>
                </a:cubicBezTo>
                <a:cubicBezTo>
                  <a:pt x="2648169" y="3768029"/>
                  <a:pt x="2496325" y="3814437"/>
                  <a:pt x="2235793" y="3797940"/>
                </a:cubicBezTo>
                <a:cubicBezTo>
                  <a:pt x="2018191" y="3805547"/>
                  <a:pt x="1761095" y="3769312"/>
                  <a:pt x="1576234" y="3797940"/>
                </a:cubicBezTo>
                <a:cubicBezTo>
                  <a:pt x="1347873" y="3780577"/>
                  <a:pt x="1206231" y="3759533"/>
                  <a:pt x="916675" y="3797940"/>
                </a:cubicBezTo>
                <a:cubicBezTo>
                  <a:pt x="718440" y="3829553"/>
                  <a:pt x="347025" y="3711864"/>
                  <a:pt x="0" y="3797940"/>
                </a:cubicBezTo>
                <a:cubicBezTo>
                  <a:pt x="9893" y="3643213"/>
                  <a:pt x="85432" y="3515794"/>
                  <a:pt x="0" y="3247238"/>
                </a:cubicBezTo>
                <a:cubicBezTo>
                  <a:pt x="-100769" y="3076648"/>
                  <a:pt x="9529" y="2940953"/>
                  <a:pt x="0" y="2696537"/>
                </a:cubicBezTo>
                <a:cubicBezTo>
                  <a:pt x="-53289" y="2420530"/>
                  <a:pt x="22413" y="2427133"/>
                  <a:pt x="0" y="2221794"/>
                </a:cubicBezTo>
                <a:cubicBezTo>
                  <a:pt x="14753" y="2033978"/>
                  <a:pt x="105291" y="1938414"/>
                  <a:pt x="0" y="1709073"/>
                </a:cubicBezTo>
                <a:cubicBezTo>
                  <a:pt x="-78404" y="1568391"/>
                  <a:pt x="10420" y="1368841"/>
                  <a:pt x="0" y="1310289"/>
                </a:cubicBezTo>
                <a:cubicBezTo>
                  <a:pt x="16422" y="1149787"/>
                  <a:pt x="9037" y="1016668"/>
                  <a:pt x="0" y="759588"/>
                </a:cubicBezTo>
                <a:cubicBezTo>
                  <a:pt x="-26827" y="592617"/>
                  <a:pt x="25786" y="109330"/>
                  <a:pt x="0" y="0"/>
                </a:cubicBezTo>
                <a:close/>
              </a:path>
              <a:path w="5030535" h="3797940" stroke="0" extrusionOk="0">
                <a:moveTo>
                  <a:pt x="0" y="0"/>
                </a:moveTo>
                <a:cubicBezTo>
                  <a:pt x="127927" y="52519"/>
                  <a:pt x="391820" y="41461"/>
                  <a:pt x="659559" y="0"/>
                </a:cubicBezTo>
                <a:cubicBezTo>
                  <a:pt x="997943" y="-16023"/>
                  <a:pt x="1038609" y="-6664"/>
                  <a:pt x="1268813" y="0"/>
                </a:cubicBezTo>
                <a:cubicBezTo>
                  <a:pt x="1480203" y="-17844"/>
                  <a:pt x="1505959" y="36032"/>
                  <a:pt x="1676845" y="0"/>
                </a:cubicBezTo>
                <a:cubicBezTo>
                  <a:pt x="1882568" y="-14510"/>
                  <a:pt x="1972084" y="-29145"/>
                  <a:pt x="2185488" y="0"/>
                </a:cubicBezTo>
                <a:cubicBezTo>
                  <a:pt x="2370287" y="46660"/>
                  <a:pt x="2486876" y="26946"/>
                  <a:pt x="2845047" y="0"/>
                </a:cubicBezTo>
                <a:cubicBezTo>
                  <a:pt x="3164937" y="-16442"/>
                  <a:pt x="3178222" y="33928"/>
                  <a:pt x="3303385" y="0"/>
                </a:cubicBezTo>
                <a:cubicBezTo>
                  <a:pt x="3430089" y="21838"/>
                  <a:pt x="3578899" y="424"/>
                  <a:pt x="3761722" y="0"/>
                </a:cubicBezTo>
                <a:cubicBezTo>
                  <a:pt x="3931331" y="-72200"/>
                  <a:pt x="4212908" y="21445"/>
                  <a:pt x="4421281" y="0"/>
                </a:cubicBezTo>
                <a:cubicBezTo>
                  <a:pt x="4677116" y="-28332"/>
                  <a:pt x="4882232" y="-26476"/>
                  <a:pt x="5030535" y="0"/>
                </a:cubicBezTo>
                <a:cubicBezTo>
                  <a:pt x="5096468" y="154645"/>
                  <a:pt x="4978507" y="217310"/>
                  <a:pt x="5030535" y="512722"/>
                </a:cubicBezTo>
                <a:cubicBezTo>
                  <a:pt x="5038693" y="743626"/>
                  <a:pt x="4995821" y="745210"/>
                  <a:pt x="5030535" y="987464"/>
                </a:cubicBezTo>
                <a:cubicBezTo>
                  <a:pt x="5048700" y="1229970"/>
                  <a:pt x="4975663" y="1197348"/>
                  <a:pt x="5030535" y="1386247"/>
                </a:cubicBezTo>
                <a:cubicBezTo>
                  <a:pt x="5086043" y="1626748"/>
                  <a:pt x="5004310" y="1796878"/>
                  <a:pt x="5030535" y="1898970"/>
                </a:cubicBezTo>
                <a:cubicBezTo>
                  <a:pt x="5142847" y="2014610"/>
                  <a:pt x="4950126" y="2171259"/>
                  <a:pt x="5030535" y="2297753"/>
                </a:cubicBezTo>
                <a:cubicBezTo>
                  <a:pt x="5075241" y="2494103"/>
                  <a:pt x="4969963" y="2541202"/>
                  <a:pt x="5030535" y="2696537"/>
                </a:cubicBezTo>
                <a:cubicBezTo>
                  <a:pt x="5056346" y="2830668"/>
                  <a:pt x="4967108" y="2909847"/>
                  <a:pt x="5030535" y="3171280"/>
                </a:cubicBezTo>
                <a:cubicBezTo>
                  <a:pt x="5022832" y="3377503"/>
                  <a:pt x="4893610" y="3651719"/>
                  <a:pt x="5030535" y="3797940"/>
                </a:cubicBezTo>
                <a:cubicBezTo>
                  <a:pt x="4936241" y="3805662"/>
                  <a:pt x="4706492" y="3778476"/>
                  <a:pt x="4622503" y="3797940"/>
                </a:cubicBezTo>
                <a:cubicBezTo>
                  <a:pt x="4478466" y="3805850"/>
                  <a:pt x="4237093" y="3762368"/>
                  <a:pt x="4164165" y="3797940"/>
                </a:cubicBezTo>
                <a:cubicBezTo>
                  <a:pt x="4087405" y="3848838"/>
                  <a:pt x="3717557" y="3780475"/>
                  <a:pt x="3605217" y="3797940"/>
                </a:cubicBezTo>
                <a:cubicBezTo>
                  <a:pt x="3518514" y="3741650"/>
                  <a:pt x="3213987" y="3783675"/>
                  <a:pt x="2995963" y="3797940"/>
                </a:cubicBezTo>
                <a:cubicBezTo>
                  <a:pt x="2750664" y="3866012"/>
                  <a:pt x="2710590" y="3771937"/>
                  <a:pt x="2587931" y="3797940"/>
                </a:cubicBezTo>
                <a:cubicBezTo>
                  <a:pt x="2461392" y="3805504"/>
                  <a:pt x="2096394" y="3762699"/>
                  <a:pt x="1978677" y="3797940"/>
                </a:cubicBezTo>
                <a:cubicBezTo>
                  <a:pt x="1804739" y="3862414"/>
                  <a:pt x="1499558" y="3805106"/>
                  <a:pt x="1369423" y="3797940"/>
                </a:cubicBezTo>
                <a:cubicBezTo>
                  <a:pt x="1184942" y="3848742"/>
                  <a:pt x="1030583" y="3793711"/>
                  <a:pt x="911086" y="3797940"/>
                </a:cubicBezTo>
                <a:cubicBezTo>
                  <a:pt x="864991" y="3701576"/>
                  <a:pt x="349966" y="3806241"/>
                  <a:pt x="0" y="3797940"/>
                </a:cubicBezTo>
                <a:cubicBezTo>
                  <a:pt x="-36623" y="3601214"/>
                  <a:pt x="26125" y="3503622"/>
                  <a:pt x="0" y="3437135"/>
                </a:cubicBezTo>
                <a:cubicBezTo>
                  <a:pt x="-1902" y="3332546"/>
                  <a:pt x="45122" y="3143646"/>
                  <a:pt x="0" y="3076331"/>
                </a:cubicBezTo>
                <a:cubicBezTo>
                  <a:pt x="-50257" y="2956156"/>
                  <a:pt x="42223" y="2781187"/>
                  <a:pt x="0" y="2677547"/>
                </a:cubicBezTo>
                <a:cubicBezTo>
                  <a:pt x="-31713" y="2599055"/>
                  <a:pt x="86410" y="2363145"/>
                  <a:pt x="0" y="2126846"/>
                </a:cubicBezTo>
                <a:cubicBezTo>
                  <a:pt x="-61722" y="1837766"/>
                  <a:pt x="18863" y="1817098"/>
                  <a:pt x="0" y="1690083"/>
                </a:cubicBezTo>
                <a:cubicBezTo>
                  <a:pt x="-24045" y="1517136"/>
                  <a:pt x="21349" y="1422168"/>
                  <a:pt x="0" y="1215340"/>
                </a:cubicBezTo>
                <a:cubicBezTo>
                  <a:pt x="-38186" y="1020321"/>
                  <a:pt x="68338" y="878660"/>
                  <a:pt x="0" y="740598"/>
                </a:cubicBezTo>
                <a:cubicBezTo>
                  <a:pt x="4160" y="553529"/>
                  <a:pt x="65214" y="347304"/>
                  <a:pt x="0" y="0"/>
                </a:cubicBezTo>
                <a:close/>
              </a:path>
              <a:path w="5030535" h="3797940" fill="none" stroke="0" extrusionOk="0">
                <a:moveTo>
                  <a:pt x="0" y="0"/>
                </a:moveTo>
                <a:cubicBezTo>
                  <a:pt x="110999" y="5075"/>
                  <a:pt x="238748" y="40013"/>
                  <a:pt x="558948" y="0"/>
                </a:cubicBezTo>
                <a:cubicBezTo>
                  <a:pt x="833141" y="657"/>
                  <a:pt x="795618" y="21208"/>
                  <a:pt x="966981" y="0"/>
                </a:cubicBezTo>
                <a:cubicBezTo>
                  <a:pt x="1118816" y="-105224"/>
                  <a:pt x="1432240" y="71447"/>
                  <a:pt x="1525929" y="0"/>
                </a:cubicBezTo>
                <a:cubicBezTo>
                  <a:pt x="1697933" y="-54497"/>
                  <a:pt x="1807890" y="7599"/>
                  <a:pt x="1984267" y="0"/>
                </a:cubicBezTo>
                <a:cubicBezTo>
                  <a:pt x="2134060" y="-57572"/>
                  <a:pt x="2320700" y="24157"/>
                  <a:pt x="2593520" y="0"/>
                </a:cubicBezTo>
                <a:cubicBezTo>
                  <a:pt x="2912545" y="-17771"/>
                  <a:pt x="2810595" y="11133"/>
                  <a:pt x="3001553" y="0"/>
                </a:cubicBezTo>
                <a:cubicBezTo>
                  <a:pt x="3184124" y="-11962"/>
                  <a:pt x="3318499" y="19631"/>
                  <a:pt x="3510196" y="0"/>
                </a:cubicBezTo>
                <a:cubicBezTo>
                  <a:pt x="3719193" y="-34608"/>
                  <a:pt x="3829676" y="54158"/>
                  <a:pt x="4018839" y="0"/>
                </a:cubicBezTo>
                <a:cubicBezTo>
                  <a:pt x="4276308" y="-18907"/>
                  <a:pt x="4773638" y="111103"/>
                  <a:pt x="5030535" y="0"/>
                </a:cubicBezTo>
                <a:cubicBezTo>
                  <a:pt x="5114725" y="231288"/>
                  <a:pt x="5016242" y="273653"/>
                  <a:pt x="5030535" y="512722"/>
                </a:cubicBezTo>
                <a:cubicBezTo>
                  <a:pt x="5051329" y="747851"/>
                  <a:pt x="5003365" y="781256"/>
                  <a:pt x="5030535" y="949485"/>
                </a:cubicBezTo>
                <a:cubicBezTo>
                  <a:pt x="5083925" y="1118268"/>
                  <a:pt x="4999366" y="1147069"/>
                  <a:pt x="5030535" y="1310289"/>
                </a:cubicBezTo>
                <a:cubicBezTo>
                  <a:pt x="5102081" y="1433081"/>
                  <a:pt x="5018957" y="1689430"/>
                  <a:pt x="5030535" y="1860991"/>
                </a:cubicBezTo>
                <a:cubicBezTo>
                  <a:pt x="5068883" y="2086032"/>
                  <a:pt x="4990654" y="2261139"/>
                  <a:pt x="5030535" y="2411692"/>
                </a:cubicBezTo>
                <a:cubicBezTo>
                  <a:pt x="4992281" y="2530530"/>
                  <a:pt x="5007134" y="2702539"/>
                  <a:pt x="5030535" y="2924414"/>
                </a:cubicBezTo>
                <a:cubicBezTo>
                  <a:pt x="5094074" y="3118065"/>
                  <a:pt x="5002412" y="3249760"/>
                  <a:pt x="5030535" y="3361176"/>
                </a:cubicBezTo>
                <a:cubicBezTo>
                  <a:pt x="5041289" y="3437777"/>
                  <a:pt x="5003326" y="3666254"/>
                  <a:pt x="5030535" y="3797940"/>
                </a:cubicBezTo>
                <a:cubicBezTo>
                  <a:pt x="4781270" y="3799654"/>
                  <a:pt x="4657582" y="3784373"/>
                  <a:pt x="4370976" y="3797940"/>
                </a:cubicBezTo>
                <a:cubicBezTo>
                  <a:pt x="4117749" y="3862482"/>
                  <a:pt x="3918141" y="3747410"/>
                  <a:pt x="3812028" y="3797940"/>
                </a:cubicBezTo>
                <a:cubicBezTo>
                  <a:pt x="3710940" y="3872239"/>
                  <a:pt x="3413567" y="3722939"/>
                  <a:pt x="3202774" y="3797940"/>
                </a:cubicBezTo>
                <a:cubicBezTo>
                  <a:pt x="2962879" y="3841159"/>
                  <a:pt x="2922769" y="3764813"/>
                  <a:pt x="2794742" y="3797940"/>
                </a:cubicBezTo>
                <a:cubicBezTo>
                  <a:pt x="2671232" y="3822106"/>
                  <a:pt x="2502338" y="3825949"/>
                  <a:pt x="2235793" y="3797940"/>
                </a:cubicBezTo>
                <a:cubicBezTo>
                  <a:pt x="1960056" y="3865004"/>
                  <a:pt x="1763100" y="3758558"/>
                  <a:pt x="1576234" y="3797940"/>
                </a:cubicBezTo>
                <a:cubicBezTo>
                  <a:pt x="1385291" y="3809583"/>
                  <a:pt x="1177725" y="3775406"/>
                  <a:pt x="916675" y="3797940"/>
                </a:cubicBezTo>
                <a:cubicBezTo>
                  <a:pt x="635802" y="3827718"/>
                  <a:pt x="396478" y="3694894"/>
                  <a:pt x="0" y="3797940"/>
                </a:cubicBezTo>
                <a:cubicBezTo>
                  <a:pt x="-45578" y="3631766"/>
                  <a:pt x="59836" y="3464708"/>
                  <a:pt x="0" y="3247238"/>
                </a:cubicBezTo>
                <a:cubicBezTo>
                  <a:pt x="-68204" y="3070206"/>
                  <a:pt x="40123" y="2955270"/>
                  <a:pt x="0" y="2696537"/>
                </a:cubicBezTo>
                <a:cubicBezTo>
                  <a:pt x="-34286" y="2446350"/>
                  <a:pt x="-2740" y="2420379"/>
                  <a:pt x="0" y="2221794"/>
                </a:cubicBezTo>
                <a:cubicBezTo>
                  <a:pt x="7269" y="2015211"/>
                  <a:pt x="53136" y="1864854"/>
                  <a:pt x="0" y="1709073"/>
                </a:cubicBezTo>
                <a:cubicBezTo>
                  <a:pt x="-89290" y="1528700"/>
                  <a:pt x="60247" y="1428809"/>
                  <a:pt x="0" y="1310289"/>
                </a:cubicBezTo>
                <a:cubicBezTo>
                  <a:pt x="-64967" y="1241800"/>
                  <a:pt x="33646" y="906512"/>
                  <a:pt x="0" y="759588"/>
                </a:cubicBezTo>
                <a:cubicBezTo>
                  <a:pt x="-64678" y="578129"/>
                  <a:pt x="48039" y="126949"/>
                  <a:pt x="0" y="0"/>
                </a:cubicBezTo>
                <a:close/>
              </a:path>
              <a:path w="5030535" h="3797940" fill="none" stroke="0" extrusionOk="0">
                <a:moveTo>
                  <a:pt x="0" y="0"/>
                </a:moveTo>
                <a:cubicBezTo>
                  <a:pt x="115684" y="-8347"/>
                  <a:pt x="227269" y="39672"/>
                  <a:pt x="558948" y="0"/>
                </a:cubicBezTo>
                <a:cubicBezTo>
                  <a:pt x="831554" y="-5773"/>
                  <a:pt x="787065" y="19150"/>
                  <a:pt x="966981" y="0"/>
                </a:cubicBezTo>
                <a:cubicBezTo>
                  <a:pt x="1163182" y="-30366"/>
                  <a:pt x="1378350" y="63455"/>
                  <a:pt x="1525929" y="0"/>
                </a:cubicBezTo>
                <a:cubicBezTo>
                  <a:pt x="1718994" y="-94753"/>
                  <a:pt x="1818993" y="-16518"/>
                  <a:pt x="1984267" y="0"/>
                </a:cubicBezTo>
                <a:cubicBezTo>
                  <a:pt x="2156743" y="-33747"/>
                  <a:pt x="2316200" y="18133"/>
                  <a:pt x="2593520" y="0"/>
                </a:cubicBezTo>
                <a:cubicBezTo>
                  <a:pt x="2906511" y="-16863"/>
                  <a:pt x="2834213" y="21513"/>
                  <a:pt x="3001553" y="0"/>
                </a:cubicBezTo>
                <a:cubicBezTo>
                  <a:pt x="3133440" y="-29363"/>
                  <a:pt x="3314120" y="63223"/>
                  <a:pt x="3510196" y="0"/>
                </a:cubicBezTo>
                <a:cubicBezTo>
                  <a:pt x="3763551" y="-55860"/>
                  <a:pt x="3859074" y="51182"/>
                  <a:pt x="4018839" y="0"/>
                </a:cubicBezTo>
                <a:cubicBezTo>
                  <a:pt x="4181442" y="-44542"/>
                  <a:pt x="4818316" y="87791"/>
                  <a:pt x="5030535" y="0"/>
                </a:cubicBezTo>
                <a:cubicBezTo>
                  <a:pt x="5137544" y="230395"/>
                  <a:pt x="4993587" y="261847"/>
                  <a:pt x="5030535" y="512722"/>
                </a:cubicBezTo>
                <a:cubicBezTo>
                  <a:pt x="5030831" y="758373"/>
                  <a:pt x="4996742" y="780599"/>
                  <a:pt x="5030535" y="949485"/>
                </a:cubicBezTo>
                <a:cubicBezTo>
                  <a:pt x="5106329" y="1103881"/>
                  <a:pt x="4981053" y="1141757"/>
                  <a:pt x="5030535" y="1310289"/>
                </a:cubicBezTo>
                <a:cubicBezTo>
                  <a:pt x="5139098" y="1458591"/>
                  <a:pt x="5040526" y="1615919"/>
                  <a:pt x="5030535" y="1860991"/>
                </a:cubicBezTo>
                <a:cubicBezTo>
                  <a:pt x="5057076" y="2077556"/>
                  <a:pt x="5003708" y="2277379"/>
                  <a:pt x="5030535" y="2411692"/>
                </a:cubicBezTo>
                <a:cubicBezTo>
                  <a:pt x="5028151" y="2571359"/>
                  <a:pt x="4984787" y="2738188"/>
                  <a:pt x="5030535" y="2924414"/>
                </a:cubicBezTo>
                <a:cubicBezTo>
                  <a:pt x="5064247" y="3096529"/>
                  <a:pt x="5012872" y="3273576"/>
                  <a:pt x="5030535" y="3361176"/>
                </a:cubicBezTo>
                <a:cubicBezTo>
                  <a:pt x="5038526" y="3467396"/>
                  <a:pt x="5014380" y="3692857"/>
                  <a:pt x="5030535" y="3797940"/>
                </a:cubicBezTo>
                <a:cubicBezTo>
                  <a:pt x="4778590" y="3814988"/>
                  <a:pt x="4624514" y="3779391"/>
                  <a:pt x="4370976" y="3797940"/>
                </a:cubicBezTo>
                <a:cubicBezTo>
                  <a:pt x="4122702" y="3827748"/>
                  <a:pt x="3944333" y="3761295"/>
                  <a:pt x="3812028" y="3797940"/>
                </a:cubicBezTo>
                <a:cubicBezTo>
                  <a:pt x="3680252" y="3926285"/>
                  <a:pt x="3468722" y="3755723"/>
                  <a:pt x="3202774" y="3797940"/>
                </a:cubicBezTo>
                <a:cubicBezTo>
                  <a:pt x="2970738" y="3841075"/>
                  <a:pt x="2936136" y="3766484"/>
                  <a:pt x="2794742" y="3797940"/>
                </a:cubicBezTo>
                <a:cubicBezTo>
                  <a:pt x="2626608" y="3759200"/>
                  <a:pt x="2478555" y="3819463"/>
                  <a:pt x="2235793" y="3797940"/>
                </a:cubicBezTo>
                <a:cubicBezTo>
                  <a:pt x="1989072" y="3847573"/>
                  <a:pt x="1718503" y="3794773"/>
                  <a:pt x="1576234" y="3797940"/>
                </a:cubicBezTo>
                <a:cubicBezTo>
                  <a:pt x="1326057" y="3785275"/>
                  <a:pt x="1206494" y="3771519"/>
                  <a:pt x="916675" y="3797940"/>
                </a:cubicBezTo>
                <a:cubicBezTo>
                  <a:pt x="672056" y="3745580"/>
                  <a:pt x="336765" y="3731285"/>
                  <a:pt x="0" y="3797940"/>
                </a:cubicBezTo>
                <a:cubicBezTo>
                  <a:pt x="23916" y="3645402"/>
                  <a:pt x="82874" y="3440611"/>
                  <a:pt x="0" y="3247238"/>
                </a:cubicBezTo>
                <a:cubicBezTo>
                  <a:pt x="-79066" y="3087864"/>
                  <a:pt x="24995" y="2967699"/>
                  <a:pt x="0" y="2696537"/>
                </a:cubicBezTo>
                <a:cubicBezTo>
                  <a:pt x="-38757" y="2430191"/>
                  <a:pt x="25798" y="2418493"/>
                  <a:pt x="0" y="2221794"/>
                </a:cubicBezTo>
                <a:cubicBezTo>
                  <a:pt x="31414" y="2027805"/>
                  <a:pt x="79342" y="1909326"/>
                  <a:pt x="0" y="1709073"/>
                </a:cubicBezTo>
                <a:cubicBezTo>
                  <a:pt x="-72753" y="1549325"/>
                  <a:pt x="19988" y="1382320"/>
                  <a:pt x="0" y="1310289"/>
                </a:cubicBezTo>
                <a:cubicBezTo>
                  <a:pt x="-61908" y="1217242"/>
                  <a:pt x="80693" y="939317"/>
                  <a:pt x="0" y="759588"/>
                </a:cubicBezTo>
                <a:cubicBezTo>
                  <a:pt x="-48863" y="548399"/>
                  <a:pt x="32640" y="117269"/>
                  <a:pt x="0" y="0"/>
                </a:cubicBezTo>
                <a:close/>
              </a:path>
            </a:pathLst>
          </a:custGeom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817681231">
                  <a:custGeom>
                    <a:avLst/>
                    <a:gdLst>
                      <a:gd name="connsiteX0" fmla="*/ 0 w 5030535"/>
                      <a:gd name="connsiteY0" fmla="*/ 0 h 3797940"/>
                      <a:gd name="connsiteX1" fmla="*/ 558948 w 5030535"/>
                      <a:gd name="connsiteY1" fmla="*/ 0 h 3797940"/>
                      <a:gd name="connsiteX2" fmla="*/ 966981 w 5030535"/>
                      <a:gd name="connsiteY2" fmla="*/ 0 h 3797940"/>
                      <a:gd name="connsiteX3" fmla="*/ 1525929 w 5030535"/>
                      <a:gd name="connsiteY3" fmla="*/ 0 h 3797940"/>
                      <a:gd name="connsiteX4" fmla="*/ 1984267 w 5030535"/>
                      <a:gd name="connsiteY4" fmla="*/ 0 h 3797940"/>
                      <a:gd name="connsiteX5" fmla="*/ 2593520 w 5030535"/>
                      <a:gd name="connsiteY5" fmla="*/ 0 h 3797940"/>
                      <a:gd name="connsiteX6" fmla="*/ 3001553 w 5030535"/>
                      <a:gd name="connsiteY6" fmla="*/ 0 h 3797940"/>
                      <a:gd name="connsiteX7" fmla="*/ 3510196 w 5030535"/>
                      <a:gd name="connsiteY7" fmla="*/ 0 h 3797940"/>
                      <a:gd name="connsiteX8" fmla="*/ 4018839 w 5030535"/>
                      <a:gd name="connsiteY8" fmla="*/ 0 h 3797940"/>
                      <a:gd name="connsiteX9" fmla="*/ 5030535 w 5030535"/>
                      <a:gd name="connsiteY9" fmla="*/ 0 h 3797940"/>
                      <a:gd name="connsiteX10" fmla="*/ 5030535 w 5030535"/>
                      <a:gd name="connsiteY10" fmla="*/ 512722 h 3797940"/>
                      <a:gd name="connsiteX11" fmla="*/ 5030535 w 5030535"/>
                      <a:gd name="connsiteY11" fmla="*/ 949485 h 3797940"/>
                      <a:gd name="connsiteX12" fmla="*/ 5030535 w 5030535"/>
                      <a:gd name="connsiteY12" fmla="*/ 1310289 h 3797940"/>
                      <a:gd name="connsiteX13" fmla="*/ 5030535 w 5030535"/>
                      <a:gd name="connsiteY13" fmla="*/ 1860991 h 3797940"/>
                      <a:gd name="connsiteX14" fmla="*/ 5030535 w 5030535"/>
                      <a:gd name="connsiteY14" fmla="*/ 2411692 h 3797940"/>
                      <a:gd name="connsiteX15" fmla="*/ 5030535 w 5030535"/>
                      <a:gd name="connsiteY15" fmla="*/ 2924414 h 3797940"/>
                      <a:gd name="connsiteX16" fmla="*/ 5030535 w 5030535"/>
                      <a:gd name="connsiteY16" fmla="*/ 3361176 h 3797940"/>
                      <a:gd name="connsiteX17" fmla="*/ 5030535 w 5030535"/>
                      <a:gd name="connsiteY17" fmla="*/ 3797940 h 3797940"/>
                      <a:gd name="connsiteX18" fmla="*/ 4370976 w 5030535"/>
                      <a:gd name="connsiteY18" fmla="*/ 3797940 h 3797940"/>
                      <a:gd name="connsiteX19" fmla="*/ 3812028 w 5030535"/>
                      <a:gd name="connsiteY19" fmla="*/ 3797940 h 3797940"/>
                      <a:gd name="connsiteX20" fmla="*/ 3202774 w 5030535"/>
                      <a:gd name="connsiteY20" fmla="*/ 3797940 h 3797940"/>
                      <a:gd name="connsiteX21" fmla="*/ 2794742 w 5030535"/>
                      <a:gd name="connsiteY21" fmla="*/ 3797940 h 3797940"/>
                      <a:gd name="connsiteX22" fmla="*/ 2235793 w 5030535"/>
                      <a:gd name="connsiteY22" fmla="*/ 3797940 h 3797940"/>
                      <a:gd name="connsiteX23" fmla="*/ 1576234 w 5030535"/>
                      <a:gd name="connsiteY23" fmla="*/ 3797940 h 3797940"/>
                      <a:gd name="connsiteX24" fmla="*/ 916675 w 5030535"/>
                      <a:gd name="connsiteY24" fmla="*/ 3797940 h 3797940"/>
                      <a:gd name="connsiteX25" fmla="*/ 0 w 5030535"/>
                      <a:gd name="connsiteY25" fmla="*/ 3797940 h 3797940"/>
                      <a:gd name="connsiteX26" fmla="*/ 0 w 5030535"/>
                      <a:gd name="connsiteY26" fmla="*/ 3247238 h 3797940"/>
                      <a:gd name="connsiteX27" fmla="*/ 0 w 5030535"/>
                      <a:gd name="connsiteY27" fmla="*/ 2696537 h 3797940"/>
                      <a:gd name="connsiteX28" fmla="*/ 0 w 5030535"/>
                      <a:gd name="connsiteY28" fmla="*/ 2221794 h 3797940"/>
                      <a:gd name="connsiteX29" fmla="*/ 0 w 5030535"/>
                      <a:gd name="connsiteY29" fmla="*/ 1709073 h 3797940"/>
                      <a:gd name="connsiteX30" fmla="*/ 0 w 5030535"/>
                      <a:gd name="connsiteY30" fmla="*/ 1310289 h 3797940"/>
                      <a:gd name="connsiteX31" fmla="*/ 0 w 5030535"/>
                      <a:gd name="connsiteY31" fmla="*/ 759588 h 3797940"/>
                      <a:gd name="connsiteX32" fmla="*/ 0 w 5030535"/>
                      <a:gd name="connsiteY32" fmla="*/ 0 h 3797940"/>
                      <a:gd name="connsiteX0" fmla="*/ 0 w 5030535"/>
                      <a:gd name="connsiteY0" fmla="*/ 0 h 3797940"/>
                      <a:gd name="connsiteX1" fmla="*/ 659559 w 5030535"/>
                      <a:gd name="connsiteY1" fmla="*/ 0 h 3797940"/>
                      <a:gd name="connsiteX2" fmla="*/ 1268813 w 5030535"/>
                      <a:gd name="connsiteY2" fmla="*/ 0 h 3797940"/>
                      <a:gd name="connsiteX3" fmla="*/ 1676845 w 5030535"/>
                      <a:gd name="connsiteY3" fmla="*/ 0 h 3797940"/>
                      <a:gd name="connsiteX4" fmla="*/ 2185488 w 5030535"/>
                      <a:gd name="connsiteY4" fmla="*/ 0 h 3797940"/>
                      <a:gd name="connsiteX5" fmla="*/ 2845047 w 5030535"/>
                      <a:gd name="connsiteY5" fmla="*/ 0 h 3797940"/>
                      <a:gd name="connsiteX6" fmla="*/ 3303385 w 5030535"/>
                      <a:gd name="connsiteY6" fmla="*/ 0 h 3797940"/>
                      <a:gd name="connsiteX7" fmla="*/ 3761722 w 5030535"/>
                      <a:gd name="connsiteY7" fmla="*/ 0 h 3797940"/>
                      <a:gd name="connsiteX8" fmla="*/ 4421281 w 5030535"/>
                      <a:gd name="connsiteY8" fmla="*/ 0 h 3797940"/>
                      <a:gd name="connsiteX9" fmla="*/ 5030535 w 5030535"/>
                      <a:gd name="connsiteY9" fmla="*/ 0 h 3797940"/>
                      <a:gd name="connsiteX10" fmla="*/ 5030535 w 5030535"/>
                      <a:gd name="connsiteY10" fmla="*/ 512722 h 3797940"/>
                      <a:gd name="connsiteX11" fmla="*/ 5030535 w 5030535"/>
                      <a:gd name="connsiteY11" fmla="*/ 987464 h 3797940"/>
                      <a:gd name="connsiteX12" fmla="*/ 5030535 w 5030535"/>
                      <a:gd name="connsiteY12" fmla="*/ 1386247 h 3797940"/>
                      <a:gd name="connsiteX13" fmla="*/ 5030535 w 5030535"/>
                      <a:gd name="connsiteY13" fmla="*/ 1898970 h 3797940"/>
                      <a:gd name="connsiteX14" fmla="*/ 5030535 w 5030535"/>
                      <a:gd name="connsiteY14" fmla="*/ 2297753 h 3797940"/>
                      <a:gd name="connsiteX15" fmla="*/ 5030535 w 5030535"/>
                      <a:gd name="connsiteY15" fmla="*/ 2696537 h 3797940"/>
                      <a:gd name="connsiteX16" fmla="*/ 5030535 w 5030535"/>
                      <a:gd name="connsiteY16" fmla="*/ 3171280 h 3797940"/>
                      <a:gd name="connsiteX17" fmla="*/ 5030535 w 5030535"/>
                      <a:gd name="connsiteY17" fmla="*/ 3797940 h 3797940"/>
                      <a:gd name="connsiteX18" fmla="*/ 4622503 w 5030535"/>
                      <a:gd name="connsiteY18" fmla="*/ 3797940 h 3797940"/>
                      <a:gd name="connsiteX19" fmla="*/ 4164165 w 5030535"/>
                      <a:gd name="connsiteY19" fmla="*/ 3797940 h 3797940"/>
                      <a:gd name="connsiteX20" fmla="*/ 3605217 w 5030535"/>
                      <a:gd name="connsiteY20" fmla="*/ 3797940 h 3797940"/>
                      <a:gd name="connsiteX21" fmla="*/ 2995963 w 5030535"/>
                      <a:gd name="connsiteY21" fmla="*/ 3797940 h 3797940"/>
                      <a:gd name="connsiteX22" fmla="*/ 2587931 w 5030535"/>
                      <a:gd name="connsiteY22" fmla="*/ 3797940 h 3797940"/>
                      <a:gd name="connsiteX23" fmla="*/ 1978677 w 5030535"/>
                      <a:gd name="connsiteY23" fmla="*/ 3797940 h 3797940"/>
                      <a:gd name="connsiteX24" fmla="*/ 1369423 w 5030535"/>
                      <a:gd name="connsiteY24" fmla="*/ 3797940 h 3797940"/>
                      <a:gd name="connsiteX25" fmla="*/ 911086 w 5030535"/>
                      <a:gd name="connsiteY25" fmla="*/ 3797940 h 3797940"/>
                      <a:gd name="connsiteX26" fmla="*/ 0 w 5030535"/>
                      <a:gd name="connsiteY26" fmla="*/ 3797940 h 3797940"/>
                      <a:gd name="connsiteX27" fmla="*/ 0 w 5030535"/>
                      <a:gd name="connsiteY27" fmla="*/ 3437135 h 3797940"/>
                      <a:gd name="connsiteX28" fmla="*/ 0 w 5030535"/>
                      <a:gd name="connsiteY28" fmla="*/ 3076331 h 3797940"/>
                      <a:gd name="connsiteX29" fmla="*/ 0 w 5030535"/>
                      <a:gd name="connsiteY29" fmla="*/ 2677547 h 3797940"/>
                      <a:gd name="connsiteX30" fmla="*/ 0 w 5030535"/>
                      <a:gd name="connsiteY30" fmla="*/ 2126846 h 3797940"/>
                      <a:gd name="connsiteX31" fmla="*/ 0 w 5030535"/>
                      <a:gd name="connsiteY31" fmla="*/ 1690083 h 3797940"/>
                      <a:gd name="connsiteX32" fmla="*/ 0 w 5030535"/>
                      <a:gd name="connsiteY32" fmla="*/ 1215340 h 3797940"/>
                      <a:gd name="connsiteX33" fmla="*/ 0 w 5030535"/>
                      <a:gd name="connsiteY33" fmla="*/ 740598 h 3797940"/>
                      <a:gd name="connsiteX34" fmla="*/ 0 w 5030535"/>
                      <a:gd name="connsiteY34" fmla="*/ 0 h 37979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5030535" h="3797940" fill="none" extrusionOk="0">
                        <a:moveTo>
                          <a:pt x="0" y="0"/>
                        </a:moveTo>
                        <a:cubicBezTo>
                          <a:pt x="132510" y="-22743"/>
                          <a:pt x="247771" y="28514"/>
                          <a:pt x="558948" y="0"/>
                        </a:cubicBezTo>
                        <a:cubicBezTo>
                          <a:pt x="830916" y="-8104"/>
                          <a:pt x="796844" y="28604"/>
                          <a:pt x="966981" y="0"/>
                        </a:cubicBezTo>
                        <a:cubicBezTo>
                          <a:pt x="1165754" y="-9979"/>
                          <a:pt x="1365290" y="61764"/>
                          <a:pt x="1525929" y="0"/>
                        </a:cubicBezTo>
                        <a:cubicBezTo>
                          <a:pt x="1687291" y="-80615"/>
                          <a:pt x="1841759" y="-782"/>
                          <a:pt x="1984267" y="0"/>
                        </a:cubicBezTo>
                        <a:cubicBezTo>
                          <a:pt x="2147791" y="-49037"/>
                          <a:pt x="2313517" y="29099"/>
                          <a:pt x="2593520" y="0"/>
                        </a:cubicBezTo>
                        <a:cubicBezTo>
                          <a:pt x="2897836" y="-30196"/>
                          <a:pt x="2836252" y="19997"/>
                          <a:pt x="3001553" y="0"/>
                        </a:cubicBezTo>
                        <a:cubicBezTo>
                          <a:pt x="3143122" y="-953"/>
                          <a:pt x="3325908" y="62263"/>
                          <a:pt x="3510196" y="0"/>
                        </a:cubicBezTo>
                        <a:cubicBezTo>
                          <a:pt x="3734193" y="-27173"/>
                          <a:pt x="3852990" y="43954"/>
                          <a:pt x="4018839" y="0"/>
                        </a:cubicBezTo>
                        <a:cubicBezTo>
                          <a:pt x="4161050" y="-50940"/>
                          <a:pt x="4837192" y="79873"/>
                          <a:pt x="5030535" y="0"/>
                        </a:cubicBezTo>
                        <a:cubicBezTo>
                          <a:pt x="5125764" y="258460"/>
                          <a:pt x="4995552" y="282401"/>
                          <a:pt x="5030535" y="512722"/>
                        </a:cubicBezTo>
                        <a:cubicBezTo>
                          <a:pt x="5042278" y="755218"/>
                          <a:pt x="4989327" y="796706"/>
                          <a:pt x="5030535" y="949485"/>
                        </a:cubicBezTo>
                        <a:cubicBezTo>
                          <a:pt x="5094688" y="1095001"/>
                          <a:pt x="4964297" y="1159688"/>
                          <a:pt x="5030535" y="1310289"/>
                        </a:cubicBezTo>
                        <a:cubicBezTo>
                          <a:pt x="5100380" y="1433351"/>
                          <a:pt x="5031284" y="1592297"/>
                          <a:pt x="5030535" y="1860991"/>
                        </a:cubicBezTo>
                        <a:cubicBezTo>
                          <a:pt x="5050405" y="2117125"/>
                          <a:pt x="5026224" y="2259782"/>
                          <a:pt x="5030535" y="2411692"/>
                        </a:cubicBezTo>
                        <a:cubicBezTo>
                          <a:pt x="5029761" y="2576431"/>
                          <a:pt x="4998180" y="2779544"/>
                          <a:pt x="5030535" y="2924414"/>
                        </a:cubicBezTo>
                        <a:cubicBezTo>
                          <a:pt x="5056910" y="3092465"/>
                          <a:pt x="5025403" y="3274864"/>
                          <a:pt x="5030535" y="3361176"/>
                        </a:cubicBezTo>
                        <a:cubicBezTo>
                          <a:pt x="5029405" y="3477931"/>
                          <a:pt x="5011740" y="3697014"/>
                          <a:pt x="5030535" y="3797940"/>
                        </a:cubicBezTo>
                        <a:cubicBezTo>
                          <a:pt x="4751201" y="3836899"/>
                          <a:pt x="4608634" y="3814643"/>
                          <a:pt x="4370976" y="3797940"/>
                        </a:cubicBezTo>
                        <a:cubicBezTo>
                          <a:pt x="4125413" y="3820939"/>
                          <a:pt x="3962027" y="3796186"/>
                          <a:pt x="3812028" y="3797940"/>
                        </a:cubicBezTo>
                        <a:cubicBezTo>
                          <a:pt x="3676458" y="3868415"/>
                          <a:pt x="3458550" y="3774800"/>
                          <a:pt x="3202774" y="3797940"/>
                        </a:cubicBezTo>
                        <a:cubicBezTo>
                          <a:pt x="2981810" y="3848451"/>
                          <a:pt x="2935323" y="3768790"/>
                          <a:pt x="2794742" y="3797940"/>
                        </a:cubicBezTo>
                        <a:cubicBezTo>
                          <a:pt x="2649948" y="3775952"/>
                          <a:pt x="2486455" y="3791015"/>
                          <a:pt x="2235793" y="3797940"/>
                        </a:cubicBezTo>
                        <a:cubicBezTo>
                          <a:pt x="2004349" y="3840202"/>
                          <a:pt x="1769786" y="3788137"/>
                          <a:pt x="1576234" y="3797940"/>
                        </a:cubicBezTo>
                        <a:cubicBezTo>
                          <a:pt x="1359031" y="3787860"/>
                          <a:pt x="1208398" y="3762475"/>
                          <a:pt x="916675" y="3797940"/>
                        </a:cubicBezTo>
                        <a:cubicBezTo>
                          <a:pt x="667992" y="3827198"/>
                          <a:pt x="387280" y="3739859"/>
                          <a:pt x="0" y="3797940"/>
                        </a:cubicBezTo>
                        <a:cubicBezTo>
                          <a:pt x="533" y="3640628"/>
                          <a:pt x="82338" y="3483695"/>
                          <a:pt x="0" y="3247238"/>
                        </a:cubicBezTo>
                        <a:cubicBezTo>
                          <a:pt x="-90360" y="3061934"/>
                          <a:pt x="31249" y="2955430"/>
                          <a:pt x="0" y="2696537"/>
                        </a:cubicBezTo>
                        <a:cubicBezTo>
                          <a:pt x="-46571" y="2426400"/>
                          <a:pt x="11089" y="2422629"/>
                          <a:pt x="0" y="2221794"/>
                        </a:cubicBezTo>
                        <a:cubicBezTo>
                          <a:pt x="5049" y="2028848"/>
                          <a:pt x="83701" y="1916196"/>
                          <a:pt x="0" y="1709073"/>
                        </a:cubicBezTo>
                        <a:cubicBezTo>
                          <a:pt x="-73867" y="1547393"/>
                          <a:pt x="18496" y="1380533"/>
                          <a:pt x="0" y="1310289"/>
                        </a:cubicBezTo>
                        <a:cubicBezTo>
                          <a:pt x="-10974" y="1185029"/>
                          <a:pt x="38694" y="976980"/>
                          <a:pt x="0" y="759588"/>
                        </a:cubicBezTo>
                        <a:cubicBezTo>
                          <a:pt x="-61271" y="579579"/>
                          <a:pt x="26906" y="133796"/>
                          <a:pt x="0" y="0"/>
                        </a:cubicBezTo>
                        <a:close/>
                      </a:path>
                      <a:path w="5030535" h="3797940" stroke="0" extrusionOk="0">
                        <a:moveTo>
                          <a:pt x="0" y="0"/>
                        </a:moveTo>
                        <a:cubicBezTo>
                          <a:pt x="134587" y="-17125"/>
                          <a:pt x="385971" y="39754"/>
                          <a:pt x="659559" y="0"/>
                        </a:cubicBezTo>
                        <a:cubicBezTo>
                          <a:pt x="991368" y="-19857"/>
                          <a:pt x="1039365" y="6311"/>
                          <a:pt x="1268813" y="0"/>
                        </a:cubicBezTo>
                        <a:cubicBezTo>
                          <a:pt x="1492071" y="-13135"/>
                          <a:pt x="1502547" y="34844"/>
                          <a:pt x="1676845" y="0"/>
                        </a:cubicBezTo>
                        <a:cubicBezTo>
                          <a:pt x="1864014" y="-27933"/>
                          <a:pt x="1998070" y="-435"/>
                          <a:pt x="2185488" y="0"/>
                        </a:cubicBezTo>
                        <a:cubicBezTo>
                          <a:pt x="2369999" y="18822"/>
                          <a:pt x="2501082" y="19278"/>
                          <a:pt x="2845047" y="0"/>
                        </a:cubicBezTo>
                        <a:cubicBezTo>
                          <a:pt x="3171452" y="-13034"/>
                          <a:pt x="3169720" y="29122"/>
                          <a:pt x="3303385" y="0"/>
                        </a:cubicBezTo>
                        <a:cubicBezTo>
                          <a:pt x="3432034" y="16418"/>
                          <a:pt x="3582074" y="1949"/>
                          <a:pt x="3761722" y="0"/>
                        </a:cubicBezTo>
                        <a:cubicBezTo>
                          <a:pt x="3923975" y="-40459"/>
                          <a:pt x="4202475" y="16776"/>
                          <a:pt x="4421281" y="0"/>
                        </a:cubicBezTo>
                        <a:cubicBezTo>
                          <a:pt x="4672166" y="-24315"/>
                          <a:pt x="4883026" y="-6597"/>
                          <a:pt x="5030535" y="0"/>
                        </a:cubicBezTo>
                        <a:cubicBezTo>
                          <a:pt x="5096423" y="161686"/>
                          <a:pt x="4989896" y="248194"/>
                          <a:pt x="5030535" y="512722"/>
                        </a:cubicBezTo>
                        <a:cubicBezTo>
                          <a:pt x="5054984" y="742875"/>
                          <a:pt x="4995106" y="759410"/>
                          <a:pt x="5030535" y="987464"/>
                        </a:cubicBezTo>
                        <a:cubicBezTo>
                          <a:pt x="5056803" y="1217179"/>
                          <a:pt x="4981279" y="1206287"/>
                          <a:pt x="5030535" y="1386247"/>
                        </a:cubicBezTo>
                        <a:cubicBezTo>
                          <a:pt x="5081695" y="1594398"/>
                          <a:pt x="4984514" y="1793217"/>
                          <a:pt x="5030535" y="1898970"/>
                        </a:cubicBezTo>
                        <a:cubicBezTo>
                          <a:pt x="5128596" y="2012704"/>
                          <a:pt x="4978596" y="2156527"/>
                          <a:pt x="5030535" y="2297753"/>
                        </a:cubicBezTo>
                        <a:cubicBezTo>
                          <a:pt x="5073867" y="2474205"/>
                          <a:pt x="4987630" y="2542414"/>
                          <a:pt x="5030535" y="2696537"/>
                        </a:cubicBezTo>
                        <a:cubicBezTo>
                          <a:pt x="5057234" y="2840274"/>
                          <a:pt x="4988148" y="2932906"/>
                          <a:pt x="5030535" y="3171280"/>
                        </a:cubicBezTo>
                        <a:cubicBezTo>
                          <a:pt x="5044870" y="3388763"/>
                          <a:pt x="4900092" y="3654206"/>
                          <a:pt x="5030535" y="3797940"/>
                        </a:cubicBezTo>
                        <a:cubicBezTo>
                          <a:pt x="4834584" y="3798948"/>
                          <a:pt x="4796567" y="3797290"/>
                          <a:pt x="4622503" y="3797940"/>
                        </a:cubicBezTo>
                        <a:cubicBezTo>
                          <a:pt x="4480176" y="3792239"/>
                          <a:pt x="4241467" y="3764671"/>
                          <a:pt x="4164165" y="3797940"/>
                        </a:cubicBezTo>
                        <a:cubicBezTo>
                          <a:pt x="4080313" y="3849262"/>
                          <a:pt x="3731121" y="3773985"/>
                          <a:pt x="3605217" y="3797940"/>
                        </a:cubicBezTo>
                        <a:cubicBezTo>
                          <a:pt x="3459683" y="3750413"/>
                          <a:pt x="3201873" y="3773542"/>
                          <a:pt x="2995963" y="3797940"/>
                        </a:cubicBezTo>
                        <a:cubicBezTo>
                          <a:pt x="2744864" y="3871504"/>
                          <a:pt x="2720692" y="3769564"/>
                          <a:pt x="2587931" y="3797940"/>
                        </a:cubicBezTo>
                        <a:cubicBezTo>
                          <a:pt x="2447036" y="3794801"/>
                          <a:pt x="2085483" y="3746773"/>
                          <a:pt x="1978677" y="3797940"/>
                        </a:cubicBezTo>
                        <a:cubicBezTo>
                          <a:pt x="1825892" y="3853673"/>
                          <a:pt x="1527990" y="3769326"/>
                          <a:pt x="1369423" y="3797940"/>
                        </a:cubicBezTo>
                        <a:cubicBezTo>
                          <a:pt x="1159636" y="3870601"/>
                          <a:pt x="1024798" y="3791665"/>
                          <a:pt x="911086" y="3797940"/>
                        </a:cubicBezTo>
                        <a:cubicBezTo>
                          <a:pt x="823813" y="3743271"/>
                          <a:pt x="323128" y="3765898"/>
                          <a:pt x="0" y="3797940"/>
                        </a:cubicBezTo>
                        <a:cubicBezTo>
                          <a:pt x="-26550" y="3606891"/>
                          <a:pt x="10019" y="3502017"/>
                          <a:pt x="0" y="3437135"/>
                        </a:cubicBezTo>
                        <a:cubicBezTo>
                          <a:pt x="844" y="3334171"/>
                          <a:pt x="56026" y="3172553"/>
                          <a:pt x="0" y="3076331"/>
                        </a:cubicBezTo>
                        <a:cubicBezTo>
                          <a:pt x="-33513" y="2944030"/>
                          <a:pt x="44180" y="2779480"/>
                          <a:pt x="0" y="2677547"/>
                        </a:cubicBezTo>
                        <a:cubicBezTo>
                          <a:pt x="-16640" y="2605321"/>
                          <a:pt x="64197" y="2387132"/>
                          <a:pt x="0" y="2126846"/>
                        </a:cubicBezTo>
                        <a:cubicBezTo>
                          <a:pt x="-61358" y="1830083"/>
                          <a:pt x="23217" y="1807576"/>
                          <a:pt x="0" y="1690083"/>
                        </a:cubicBezTo>
                        <a:cubicBezTo>
                          <a:pt x="-20108" y="1524313"/>
                          <a:pt x="12052" y="1419411"/>
                          <a:pt x="0" y="1215340"/>
                        </a:cubicBezTo>
                        <a:cubicBezTo>
                          <a:pt x="-28313" y="1030326"/>
                          <a:pt x="65626" y="895825"/>
                          <a:pt x="0" y="740598"/>
                        </a:cubicBezTo>
                        <a:cubicBezTo>
                          <a:pt x="4614" y="561790"/>
                          <a:pt x="64259" y="356833"/>
                          <a:pt x="0" y="0"/>
                        </a:cubicBezTo>
                        <a:close/>
                      </a:path>
                      <a:path w="5030535" h="3797940" fill="none" stroke="0" extrusionOk="0">
                        <a:moveTo>
                          <a:pt x="0" y="0"/>
                        </a:moveTo>
                        <a:cubicBezTo>
                          <a:pt x="90849" y="17552"/>
                          <a:pt x="282540" y="19131"/>
                          <a:pt x="558948" y="0"/>
                        </a:cubicBezTo>
                        <a:cubicBezTo>
                          <a:pt x="825350" y="2407"/>
                          <a:pt x="795092" y="26787"/>
                          <a:pt x="966981" y="0"/>
                        </a:cubicBezTo>
                        <a:cubicBezTo>
                          <a:pt x="1127461" y="-78616"/>
                          <a:pt x="1404795" y="44564"/>
                          <a:pt x="1525929" y="0"/>
                        </a:cubicBezTo>
                        <a:cubicBezTo>
                          <a:pt x="1704430" y="-41979"/>
                          <a:pt x="1793916" y="16307"/>
                          <a:pt x="1984267" y="0"/>
                        </a:cubicBezTo>
                        <a:cubicBezTo>
                          <a:pt x="2142784" y="-35742"/>
                          <a:pt x="2310311" y="3344"/>
                          <a:pt x="2593520" y="0"/>
                        </a:cubicBezTo>
                        <a:cubicBezTo>
                          <a:pt x="2897358" y="-20548"/>
                          <a:pt x="2817761" y="9062"/>
                          <a:pt x="3001553" y="0"/>
                        </a:cubicBezTo>
                        <a:cubicBezTo>
                          <a:pt x="3176450" y="-6712"/>
                          <a:pt x="3286233" y="26167"/>
                          <a:pt x="3510196" y="0"/>
                        </a:cubicBezTo>
                        <a:cubicBezTo>
                          <a:pt x="3701594" y="-26381"/>
                          <a:pt x="3834130" y="54882"/>
                          <a:pt x="4018839" y="0"/>
                        </a:cubicBezTo>
                        <a:cubicBezTo>
                          <a:pt x="4246973" y="-33008"/>
                          <a:pt x="4798433" y="48340"/>
                          <a:pt x="5030535" y="0"/>
                        </a:cubicBezTo>
                        <a:cubicBezTo>
                          <a:pt x="5108439" y="217516"/>
                          <a:pt x="4996342" y="263057"/>
                          <a:pt x="5030535" y="512722"/>
                        </a:cubicBezTo>
                        <a:cubicBezTo>
                          <a:pt x="5053692" y="746929"/>
                          <a:pt x="4998721" y="779958"/>
                          <a:pt x="5030535" y="949485"/>
                        </a:cubicBezTo>
                        <a:cubicBezTo>
                          <a:pt x="5079210" y="1115835"/>
                          <a:pt x="4998278" y="1158504"/>
                          <a:pt x="5030535" y="1310289"/>
                        </a:cubicBezTo>
                        <a:cubicBezTo>
                          <a:pt x="5094591" y="1460428"/>
                          <a:pt x="5027140" y="1660691"/>
                          <a:pt x="5030535" y="1860991"/>
                        </a:cubicBezTo>
                        <a:cubicBezTo>
                          <a:pt x="5057698" y="2078738"/>
                          <a:pt x="4990589" y="2271091"/>
                          <a:pt x="5030535" y="2411692"/>
                        </a:cubicBezTo>
                        <a:cubicBezTo>
                          <a:pt x="5023767" y="2527898"/>
                          <a:pt x="4982709" y="2750250"/>
                          <a:pt x="5030535" y="2924414"/>
                        </a:cubicBezTo>
                        <a:cubicBezTo>
                          <a:pt x="5083198" y="3094135"/>
                          <a:pt x="5006828" y="3246459"/>
                          <a:pt x="5030535" y="3361176"/>
                        </a:cubicBezTo>
                        <a:cubicBezTo>
                          <a:pt x="5045552" y="3460585"/>
                          <a:pt x="4990353" y="3678586"/>
                          <a:pt x="5030535" y="3797940"/>
                        </a:cubicBezTo>
                        <a:cubicBezTo>
                          <a:pt x="4770745" y="3812497"/>
                          <a:pt x="4615471" y="3777321"/>
                          <a:pt x="4370976" y="3797940"/>
                        </a:cubicBezTo>
                        <a:cubicBezTo>
                          <a:pt x="4120642" y="3835786"/>
                          <a:pt x="3939295" y="3768639"/>
                          <a:pt x="3812028" y="3797940"/>
                        </a:cubicBezTo>
                        <a:cubicBezTo>
                          <a:pt x="3676054" y="3850615"/>
                          <a:pt x="3426072" y="3741816"/>
                          <a:pt x="3202774" y="3797940"/>
                        </a:cubicBezTo>
                        <a:cubicBezTo>
                          <a:pt x="2969360" y="3834078"/>
                          <a:pt x="2933476" y="3746002"/>
                          <a:pt x="2794742" y="3797940"/>
                        </a:cubicBezTo>
                        <a:cubicBezTo>
                          <a:pt x="2656295" y="3827194"/>
                          <a:pt x="2457555" y="3792853"/>
                          <a:pt x="2235793" y="3797940"/>
                        </a:cubicBezTo>
                        <a:cubicBezTo>
                          <a:pt x="1955142" y="3868200"/>
                          <a:pt x="1757054" y="3796526"/>
                          <a:pt x="1576234" y="3797940"/>
                        </a:cubicBezTo>
                        <a:cubicBezTo>
                          <a:pt x="1372927" y="3800846"/>
                          <a:pt x="1207754" y="3803823"/>
                          <a:pt x="916675" y="3797940"/>
                        </a:cubicBezTo>
                        <a:cubicBezTo>
                          <a:pt x="619602" y="3806459"/>
                          <a:pt x="377599" y="3746710"/>
                          <a:pt x="0" y="3797940"/>
                        </a:cubicBezTo>
                        <a:cubicBezTo>
                          <a:pt x="-43196" y="3628124"/>
                          <a:pt x="79095" y="3437898"/>
                          <a:pt x="0" y="3247238"/>
                        </a:cubicBezTo>
                        <a:cubicBezTo>
                          <a:pt x="-75766" y="3053154"/>
                          <a:pt x="40056" y="2965340"/>
                          <a:pt x="0" y="2696537"/>
                        </a:cubicBezTo>
                        <a:cubicBezTo>
                          <a:pt x="-33497" y="2434677"/>
                          <a:pt x="7747" y="2420236"/>
                          <a:pt x="0" y="2221794"/>
                        </a:cubicBezTo>
                        <a:cubicBezTo>
                          <a:pt x="11042" y="2022231"/>
                          <a:pt x="53193" y="1876908"/>
                          <a:pt x="0" y="1709073"/>
                        </a:cubicBezTo>
                        <a:cubicBezTo>
                          <a:pt x="-57996" y="1535196"/>
                          <a:pt x="51824" y="1424599"/>
                          <a:pt x="0" y="1310289"/>
                        </a:cubicBezTo>
                        <a:cubicBezTo>
                          <a:pt x="-58953" y="1231137"/>
                          <a:pt x="75453" y="932206"/>
                          <a:pt x="0" y="759588"/>
                        </a:cubicBezTo>
                        <a:cubicBezTo>
                          <a:pt x="-61743" y="568685"/>
                          <a:pt x="42690" y="13026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en-US" dirty="0"/>
              <a:t>Retrospective review</a:t>
            </a:r>
          </a:p>
          <a:p>
            <a:r>
              <a:rPr lang="en-US" dirty="0"/>
              <a:t>3 months (Oct-Dec 19)</a:t>
            </a:r>
          </a:p>
          <a:p>
            <a:r>
              <a:rPr lang="en-US" dirty="0"/>
              <a:t>N = 418 patients</a:t>
            </a:r>
          </a:p>
          <a:p>
            <a:r>
              <a:rPr lang="en-US" dirty="0"/>
              <a:t>Exclusions: </a:t>
            </a:r>
          </a:p>
          <a:p>
            <a:pPr lvl="1"/>
            <a:r>
              <a:rPr lang="en-US" dirty="0"/>
              <a:t>No record</a:t>
            </a:r>
          </a:p>
          <a:p>
            <a:pPr lvl="1"/>
            <a:r>
              <a:rPr lang="en-US" dirty="0"/>
              <a:t>No TCC history</a:t>
            </a:r>
          </a:p>
          <a:p>
            <a:pPr lvl="1"/>
            <a:r>
              <a:rPr lang="en-US" dirty="0"/>
              <a:t>Upper tract primary</a:t>
            </a:r>
          </a:p>
          <a:p>
            <a:pPr lvl="1"/>
            <a:r>
              <a:rPr lang="en-US" dirty="0"/>
              <a:t>MIBC</a:t>
            </a:r>
          </a:p>
        </p:txBody>
      </p:sp>
      <p:sp>
        <p:nvSpPr>
          <p:cNvPr id="4" name="Trapezium 3">
            <a:extLst>
              <a:ext uri="{FF2B5EF4-FFF2-40B4-BE49-F238E27FC236}">
                <a16:creationId xmlns:a16="http://schemas.microsoft.com/office/drawing/2014/main" id="{F34916BE-42BC-7E48-908F-D0C63D172E53}"/>
              </a:ext>
            </a:extLst>
          </p:cNvPr>
          <p:cNvSpPr/>
          <p:nvPr/>
        </p:nvSpPr>
        <p:spPr>
          <a:xfrm rot="10800000">
            <a:off x="5959060" y="444241"/>
            <a:ext cx="3855307" cy="6048634"/>
          </a:xfrm>
          <a:prstGeom prst="trapezoid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3000">
                <a:schemeClr val="accent1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D010-4A7C-E445-9C7D-FA8F2EF0038A}"/>
              </a:ext>
            </a:extLst>
          </p:cNvPr>
          <p:cNvSpPr txBox="1"/>
          <p:nvPr/>
        </p:nvSpPr>
        <p:spPr>
          <a:xfrm>
            <a:off x="6643833" y="756250"/>
            <a:ext cx="2458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Patients undergoing surveillance flexible cystoscopy for NMIBC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873B57-8494-8146-99F5-FD66C1C9886F}"/>
              </a:ext>
            </a:extLst>
          </p:cNvPr>
          <p:cNvSpPr txBox="1"/>
          <p:nvPr/>
        </p:nvSpPr>
        <p:spPr>
          <a:xfrm>
            <a:off x="6643833" y="2233042"/>
            <a:ext cx="2458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Urine cytology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sample taken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D259A8-5BD5-714D-BF56-0C1160A21218}"/>
              </a:ext>
            </a:extLst>
          </p:cNvPr>
          <p:cNvSpPr txBox="1"/>
          <p:nvPr/>
        </p:nvSpPr>
        <p:spPr>
          <a:xfrm>
            <a:off x="6643833" y="3432835"/>
            <a:ext cx="2458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Suspicious 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83E8FD-3FC0-6D4A-A725-03AEBC11FFDB}"/>
              </a:ext>
            </a:extLst>
          </p:cNvPr>
          <p:cNvSpPr txBox="1"/>
          <p:nvPr/>
        </p:nvSpPr>
        <p:spPr>
          <a:xfrm>
            <a:off x="6643833" y="4453602"/>
            <a:ext cx="2458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Bladder biopsy performed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935EB-1E6E-514C-8B3B-7973A0973100}"/>
              </a:ext>
            </a:extLst>
          </p:cNvPr>
          <p:cNvSpPr txBox="1"/>
          <p:nvPr/>
        </p:nvSpPr>
        <p:spPr>
          <a:xfrm>
            <a:off x="6789026" y="5556010"/>
            <a:ext cx="2168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Confirmed recurrence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82A611-803D-D747-9706-BEFA660C3C0F}"/>
              </a:ext>
            </a:extLst>
          </p:cNvPr>
          <p:cNvSpPr txBox="1"/>
          <p:nvPr/>
        </p:nvSpPr>
        <p:spPr>
          <a:xfrm>
            <a:off x="10499140" y="925528"/>
            <a:ext cx="1041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327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2F1AEB-91B6-3C4B-A209-A700246E9D99}"/>
              </a:ext>
            </a:extLst>
          </p:cNvPr>
          <p:cNvSpPr txBox="1"/>
          <p:nvPr/>
        </p:nvSpPr>
        <p:spPr>
          <a:xfrm>
            <a:off x="10280251" y="2238328"/>
            <a:ext cx="147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84 (26%)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7CF433-3D05-E44A-AB54-417EED157E32}"/>
              </a:ext>
            </a:extLst>
          </p:cNvPr>
          <p:cNvSpPr txBox="1"/>
          <p:nvPr/>
        </p:nvSpPr>
        <p:spPr>
          <a:xfrm>
            <a:off x="10280249" y="3436941"/>
            <a:ext cx="1479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19 (23%)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9D6306-B1B4-084A-BCAD-11FD70990061}"/>
              </a:ext>
            </a:extLst>
          </p:cNvPr>
          <p:cNvSpPr txBox="1"/>
          <p:nvPr/>
        </p:nvSpPr>
        <p:spPr>
          <a:xfrm>
            <a:off x="10269363" y="5621326"/>
            <a:ext cx="147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6 (55%)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4685BE-E183-ED48-A337-5C22CF2E960D}"/>
              </a:ext>
            </a:extLst>
          </p:cNvPr>
          <p:cNvSpPr txBox="1"/>
          <p:nvPr/>
        </p:nvSpPr>
        <p:spPr>
          <a:xfrm>
            <a:off x="10249859" y="4544935"/>
            <a:ext cx="147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11 (58%)</a:t>
            </a: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993045FB-1645-F847-9E41-2F2B210BA7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26"/>
    </mc:Choice>
    <mc:Fallback xmlns="">
      <p:transition spd="slow" advTm="26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EA2A1-6773-0E40-8C26-104E87F5B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36" y="226204"/>
            <a:ext cx="10515600" cy="1325563"/>
          </a:xfrm>
        </p:spPr>
        <p:txBody>
          <a:bodyPr/>
          <a:lstStyle/>
          <a:p>
            <a:r>
              <a:rPr lang="en-US" b="1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6E658-C48A-AD48-B79F-9BB9AF6D0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678" y="592410"/>
            <a:ext cx="5149515" cy="4017168"/>
          </a:xfrm>
          <a:custGeom>
            <a:avLst/>
            <a:gdLst>
              <a:gd name="connsiteX0" fmla="*/ 0 w 5149515"/>
              <a:gd name="connsiteY0" fmla="*/ 0 h 4017168"/>
              <a:gd name="connsiteX1" fmla="*/ 520673 w 5149515"/>
              <a:gd name="connsiteY1" fmla="*/ 0 h 4017168"/>
              <a:gd name="connsiteX2" fmla="*/ 989851 w 5149515"/>
              <a:gd name="connsiteY2" fmla="*/ 0 h 4017168"/>
              <a:gd name="connsiteX3" fmla="*/ 1459029 w 5149515"/>
              <a:gd name="connsiteY3" fmla="*/ 0 h 4017168"/>
              <a:gd name="connsiteX4" fmla="*/ 1876712 w 5149515"/>
              <a:gd name="connsiteY4" fmla="*/ 0 h 4017168"/>
              <a:gd name="connsiteX5" fmla="*/ 2345890 w 5149515"/>
              <a:gd name="connsiteY5" fmla="*/ 0 h 4017168"/>
              <a:gd name="connsiteX6" fmla="*/ 2866563 w 5149515"/>
              <a:gd name="connsiteY6" fmla="*/ 0 h 4017168"/>
              <a:gd name="connsiteX7" fmla="*/ 3335741 w 5149515"/>
              <a:gd name="connsiteY7" fmla="*/ 0 h 4017168"/>
              <a:gd name="connsiteX8" fmla="*/ 3753424 w 5149515"/>
              <a:gd name="connsiteY8" fmla="*/ 0 h 4017168"/>
              <a:gd name="connsiteX9" fmla="*/ 4377088 w 5149515"/>
              <a:gd name="connsiteY9" fmla="*/ 0 h 4017168"/>
              <a:gd name="connsiteX10" fmla="*/ 5149515 w 5149515"/>
              <a:gd name="connsiteY10" fmla="*/ 0 h 4017168"/>
              <a:gd name="connsiteX11" fmla="*/ 5149515 w 5149515"/>
              <a:gd name="connsiteY11" fmla="*/ 493538 h 4017168"/>
              <a:gd name="connsiteX12" fmla="*/ 5149515 w 5149515"/>
              <a:gd name="connsiteY12" fmla="*/ 1027247 h 4017168"/>
              <a:gd name="connsiteX13" fmla="*/ 5149515 w 5149515"/>
              <a:gd name="connsiteY13" fmla="*/ 1480613 h 4017168"/>
              <a:gd name="connsiteX14" fmla="*/ 5149515 w 5149515"/>
              <a:gd name="connsiteY14" fmla="*/ 2134838 h 4017168"/>
              <a:gd name="connsiteX15" fmla="*/ 5149515 w 5149515"/>
              <a:gd name="connsiteY15" fmla="*/ 2588204 h 4017168"/>
              <a:gd name="connsiteX16" fmla="*/ 5149515 w 5149515"/>
              <a:gd name="connsiteY16" fmla="*/ 3041570 h 4017168"/>
              <a:gd name="connsiteX17" fmla="*/ 5149515 w 5149515"/>
              <a:gd name="connsiteY17" fmla="*/ 4017168 h 4017168"/>
              <a:gd name="connsiteX18" fmla="*/ 4525852 w 5149515"/>
              <a:gd name="connsiteY18" fmla="*/ 4017168 h 4017168"/>
              <a:gd name="connsiteX19" fmla="*/ 4056673 w 5149515"/>
              <a:gd name="connsiteY19" fmla="*/ 4017168 h 4017168"/>
              <a:gd name="connsiteX20" fmla="*/ 3484505 w 5149515"/>
              <a:gd name="connsiteY20" fmla="*/ 4017168 h 4017168"/>
              <a:gd name="connsiteX21" fmla="*/ 2860842 w 5149515"/>
              <a:gd name="connsiteY21" fmla="*/ 4017168 h 4017168"/>
              <a:gd name="connsiteX22" fmla="*/ 2443159 w 5149515"/>
              <a:gd name="connsiteY22" fmla="*/ 4017168 h 4017168"/>
              <a:gd name="connsiteX23" fmla="*/ 1819495 w 5149515"/>
              <a:gd name="connsiteY23" fmla="*/ 4017168 h 4017168"/>
              <a:gd name="connsiteX24" fmla="*/ 1401812 w 5149515"/>
              <a:gd name="connsiteY24" fmla="*/ 4017168 h 4017168"/>
              <a:gd name="connsiteX25" fmla="*/ 829644 w 5149515"/>
              <a:gd name="connsiteY25" fmla="*/ 4017168 h 4017168"/>
              <a:gd name="connsiteX26" fmla="*/ 0 w 5149515"/>
              <a:gd name="connsiteY26" fmla="*/ 4017168 h 4017168"/>
              <a:gd name="connsiteX27" fmla="*/ 0 w 5149515"/>
              <a:gd name="connsiteY27" fmla="*/ 3483459 h 4017168"/>
              <a:gd name="connsiteX28" fmla="*/ 0 w 5149515"/>
              <a:gd name="connsiteY28" fmla="*/ 2829234 h 4017168"/>
              <a:gd name="connsiteX29" fmla="*/ 0 w 5149515"/>
              <a:gd name="connsiteY29" fmla="*/ 2255353 h 4017168"/>
              <a:gd name="connsiteX30" fmla="*/ 0 w 5149515"/>
              <a:gd name="connsiteY30" fmla="*/ 1641300 h 4017168"/>
              <a:gd name="connsiteX31" fmla="*/ 0 w 5149515"/>
              <a:gd name="connsiteY31" fmla="*/ 1187934 h 4017168"/>
              <a:gd name="connsiteX32" fmla="*/ 0 w 5149515"/>
              <a:gd name="connsiteY32" fmla="*/ 573881 h 4017168"/>
              <a:gd name="connsiteX33" fmla="*/ 0 w 5149515"/>
              <a:gd name="connsiteY33" fmla="*/ 0 h 4017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149515" h="4017168" fill="none" extrusionOk="0">
                <a:moveTo>
                  <a:pt x="0" y="0"/>
                </a:moveTo>
                <a:cubicBezTo>
                  <a:pt x="184486" y="-16299"/>
                  <a:pt x="332363" y="39222"/>
                  <a:pt x="520673" y="0"/>
                </a:cubicBezTo>
                <a:cubicBezTo>
                  <a:pt x="708983" y="-39222"/>
                  <a:pt x="795032" y="45666"/>
                  <a:pt x="989851" y="0"/>
                </a:cubicBezTo>
                <a:cubicBezTo>
                  <a:pt x="1184670" y="-45666"/>
                  <a:pt x="1336709" y="36556"/>
                  <a:pt x="1459029" y="0"/>
                </a:cubicBezTo>
                <a:cubicBezTo>
                  <a:pt x="1581349" y="-36556"/>
                  <a:pt x="1684611" y="39695"/>
                  <a:pt x="1876712" y="0"/>
                </a:cubicBezTo>
                <a:cubicBezTo>
                  <a:pt x="2068813" y="-39695"/>
                  <a:pt x="2197290" y="32673"/>
                  <a:pt x="2345890" y="0"/>
                </a:cubicBezTo>
                <a:cubicBezTo>
                  <a:pt x="2494490" y="-32673"/>
                  <a:pt x="2742032" y="26056"/>
                  <a:pt x="2866563" y="0"/>
                </a:cubicBezTo>
                <a:cubicBezTo>
                  <a:pt x="2991094" y="-26056"/>
                  <a:pt x="3179125" y="34207"/>
                  <a:pt x="3335741" y="0"/>
                </a:cubicBezTo>
                <a:cubicBezTo>
                  <a:pt x="3492357" y="-34207"/>
                  <a:pt x="3610057" y="34823"/>
                  <a:pt x="3753424" y="0"/>
                </a:cubicBezTo>
                <a:cubicBezTo>
                  <a:pt x="3896791" y="-34823"/>
                  <a:pt x="4079785" y="74498"/>
                  <a:pt x="4377088" y="0"/>
                </a:cubicBezTo>
                <a:cubicBezTo>
                  <a:pt x="4674391" y="-74498"/>
                  <a:pt x="4874268" y="76512"/>
                  <a:pt x="5149515" y="0"/>
                </a:cubicBezTo>
                <a:cubicBezTo>
                  <a:pt x="5155603" y="138910"/>
                  <a:pt x="5127752" y="361768"/>
                  <a:pt x="5149515" y="493538"/>
                </a:cubicBezTo>
                <a:cubicBezTo>
                  <a:pt x="5171278" y="625308"/>
                  <a:pt x="5135704" y="766283"/>
                  <a:pt x="5149515" y="1027247"/>
                </a:cubicBezTo>
                <a:cubicBezTo>
                  <a:pt x="5163326" y="1288211"/>
                  <a:pt x="5139677" y="1276668"/>
                  <a:pt x="5149515" y="1480613"/>
                </a:cubicBezTo>
                <a:cubicBezTo>
                  <a:pt x="5159353" y="1684558"/>
                  <a:pt x="5075998" y="1870931"/>
                  <a:pt x="5149515" y="2134838"/>
                </a:cubicBezTo>
                <a:cubicBezTo>
                  <a:pt x="5223032" y="2398745"/>
                  <a:pt x="5117791" y="2395530"/>
                  <a:pt x="5149515" y="2588204"/>
                </a:cubicBezTo>
                <a:cubicBezTo>
                  <a:pt x="5181239" y="2780878"/>
                  <a:pt x="5145908" y="2820721"/>
                  <a:pt x="5149515" y="3041570"/>
                </a:cubicBezTo>
                <a:cubicBezTo>
                  <a:pt x="5153122" y="3262419"/>
                  <a:pt x="5067989" y="3792776"/>
                  <a:pt x="5149515" y="4017168"/>
                </a:cubicBezTo>
                <a:cubicBezTo>
                  <a:pt x="5015846" y="4052057"/>
                  <a:pt x="4794895" y="3982265"/>
                  <a:pt x="4525852" y="4017168"/>
                </a:cubicBezTo>
                <a:cubicBezTo>
                  <a:pt x="4256809" y="4052071"/>
                  <a:pt x="4263910" y="3989974"/>
                  <a:pt x="4056673" y="4017168"/>
                </a:cubicBezTo>
                <a:cubicBezTo>
                  <a:pt x="3849436" y="4044362"/>
                  <a:pt x="3625123" y="3987154"/>
                  <a:pt x="3484505" y="4017168"/>
                </a:cubicBezTo>
                <a:cubicBezTo>
                  <a:pt x="3343887" y="4047182"/>
                  <a:pt x="3119894" y="4001768"/>
                  <a:pt x="2860842" y="4017168"/>
                </a:cubicBezTo>
                <a:cubicBezTo>
                  <a:pt x="2601790" y="4032568"/>
                  <a:pt x="2584230" y="3977337"/>
                  <a:pt x="2443159" y="4017168"/>
                </a:cubicBezTo>
                <a:cubicBezTo>
                  <a:pt x="2302088" y="4056999"/>
                  <a:pt x="2047289" y="3946794"/>
                  <a:pt x="1819495" y="4017168"/>
                </a:cubicBezTo>
                <a:cubicBezTo>
                  <a:pt x="1591701" y="4087542"/>
                  <a:pt x="1609584" y="3980833"/>
                  <a:pt x="1401812" y="4017168"/>
                </a:cubicBezTo>
                <a:cubicBezTo>
                  <a:pt x="1194040" y="4053503"/>
                  <a:pt x="1083068" y="3978078"/>
                  <a:pt x="829644" y="4017168"/>
                </a:cubicBezTo>
                <a:cubicBezTo>
                  <a:pt x="576220" y="4056258"/>
                  <a:pt x="184330" y="3928799"/>
                  <a:pt x="0" y="4017168"/>
                </a:cubicBezTo>
                <a:cubicBezTo>
                  <a:pt x="-19362" y="3819110"/>
                  <a:pt x="4754" y="3674958"/>
                  <a:pt x="0" y="3483459"/>
                </a:cubicBezTo>
                <a:cubicBezTo>
                  <a:pt x="-4754" y="3291960"/>
                  <a:pt x="51963" y="3104306"/>
                  <a:pt x="0" y="2829234"/>
                </a:cubicBezTo>
                <a:cubicBezTo>
                  <a:pt x="-51963" y="2554162"/>
                  <a:pt x="22074" y="2487279"/>
                  <a:pt x="0" y="2255353"/>
                </a:cubicBezTo>
                <a:cubicBezTo>
                  <a:pt x="-22074" y="2023427"/>
                  <a:pt x="7085" y="1877204"/>
                  <a:pt x="0" y="1641300"/>
                </a:cubicBezTo>
                <a:cubicBezTo>
                  <a:pt x="-7085" y="1405396"/>
                  <a:pt x="44551" y="1304539"/>
                  <a:pt x="0" y="1187934"/>
                </a:cubicBezTo>
                <a:cubicBezTo>
                  <a:pt x="-44551" y="1071329"/>
                  <a:pt x="61348" y="707022"/>
                  <a:pt x="0" y="573881"/>
                </a:cubicBezTo>
                <a:cubicBezTo>
                  <a:pt x="-61348" y="440740"/>
                  <a:pt x="43338" y="283119"/>
                  <a:pt x="0" y="0"/>
                </a:cubicBezTo>
                <a:close/>
              </a:path>
              <a:path w="5149515" h="4017168" stroke="0" extrusionOk="0">
                <a:moveTo>
                  <a:pt x="0" y="0"/>
                </a:moveTo>
                <a:cubicBezTo>
                  <a:pt x="144723" y="-14021"/>
                  <a:pt x="293442" y="48344"/>
                  <a:pt x="572168" y="0"/>
                </a:cubicBezTo>
                <a:cubicBezTo>
                  <a:pt x="850894" y="-48344"/>
                  <a:pt x="936232" y="8095"/>
                  <a:pt x="1195832" y="0"/>
                </a:cubicBezTo>
                <a:cubicBezTo>
                  <a:pt x="1455432" y="-8095"/>
                  <a:pt x="1441286" y="45566"/>
                  <a:pt x="1613515" y="0"/>
                </a:cubicBezTo>
                <a:cubicBezTo>
                  <a:pt x="1785744" y="-45566"/>
                  <a:pt x="1910217" y="37777"/>
                  <a:pt x="2185683" y="0"/>
                </a:cubicBezTo>
                <a:cubicBezTo>
                  <a:pt x="2461149" y="-37777"/>
                  <a:pt x="2543563" y="21249"/>
                  <a:pt x="2706356" y="0"/>
                </a:cubicBezTo>
                <a:cubicBezTo>
                  <a:pt x="2869149" y="-21249"/>
                  <a:pt x="3157925" y="50441"/>
                  <a:pt x="3278525" y="0"/>
                </a:cubicBezTo>
                <a:cubicBezTo>
                  <a:pt x="3399125" y="-50441"/>
                  <a:pt x="3680856" y="25088"/>
                  <a:pt x="3953683" y="0"/>
                </a:cubicBezTo>
                <a:cubicBezTo>
                  <a:pt x="4226510" y="-25088"/>
                  <a:pt x="4437314" y="9314"/>
                  <a:pt x="4628842" y="0"/>
                </a:cubicBezTo>
                <a:cubicBezTo>
                  <a:pt x="4820370" y="-9314"/>
                  <a:pt x="5021589" y="26203"/>
                  <a:pt x="5149515" y="0"/>
                </a:cubicBezTo>
                <a:cubicBezTo>
                  <a:pt x="5157044" y="146755"/>
                  <a:pt x="5108611" y="295294"/>
                  <a:pt x="5149515" y="573881"/>
                </a:cubicBezTo>
                <a:cubicBezTo>
                  <a:pt x="5190419" y="852468"/>
                  <a:pt x="5114813" y="946063"/>
                  <a:pt x="5149515" y="1147762"/>
                </a:cubicBezTo>
                <a:cubicBezTo>
                  <a:pt x="5184217" y="1349461"/>
                  <a:pt x="5086991" y="1581254"/>
                  <a:pt x="5149515" y="1801987"/>
                </a:cubicBezTo>
                <a:cubicBezTo>
                  <a:pt x="5212039" y="2022720"/>
                  <a:pt x="5113391" y="2216390"/>
                  <a:pt x="5149515" y="2335696"/>
                </a:cubicBezTo>
                <a:cubicBezTo>
                  <a:pt x="5185639" y="2455002"/>
                  <a:pt x="5092804" y="2645339"/>
                  <a:pt x="5149515" y="2909577"/>
                </a:cubicBezTo>
                <a:cubicBezTo>
                  <a:pt x="5206226" y="3173815"/>
                  <a:pt x="5105901" y="3290725"/>
                  <a:pt x="5149515" y="3523630"/>
                </a:cubicBezTo>
                <a:cubicBezTo>
                  <a:pt x="5193129" y="3756535"/>
                  <a:pt x="5090970" y="3777417"/>
                  <a:pt x="5149515" y="4017168"/>
                </a:cubicBezTo>
                <a:cubicBezTo>
                  <a:pt x="4914633" y="4071300"/>
                  <a:pt x="4867648" y="4006291"/>
                  <a:pt x="4628842" y="4017168"/>
                </a:cubicBezTo>
                <a:cubicBezTo>
                  <a:pt x="4390036" y="4028045"/>
                  <a:pt x="4251308" y="3993506"/>
                  <a:pt x="4108169" y="4017168"/>
                </a:cubicBezTo>
                <a:cubicBezTo>
                  <a:pt x="3965030" y="4040830"/>
                  <a:pt x="3750286" y="3968602"/>
                  <a:pt x="3536000" y="4017168"/>
                </a:cubicBezTo>
                <a:cubicBezTo>
                  <a:pt x="3321714" y="4065734"/>
                  <a:pt x="3066028" y="3993234"/>
                  <a:pt x="2912337" y="4017168"/>
                </a:cubicBezTo>
                <a:cubicBezTo>
                  <a:pt x="2758646" y="4041102"/>
                  <a:pt x="2575618" y="3965602"/>
                  <a:pt x="2391664" y="4017168"/>
                </a:cubicBezTo>
                <a:cubicBezTo>
                  <a:pt x="2207710" y="4068734"/>
                  <a:pt x="2010917" y="3988142"/>
                  <a:pt x="1768000" y="4017168"/>
                </a:cubicBezTo>
                <a:cubicBezTo>
                  <a:pt x="1525083" y="4046194"/>
                  <a:pt x="1386701" y="4007329"/>
                  <a:pt x="1092842" y="4017168"/>
                </a:cubicBezTo>
                <a:cubicBezTo>
                  <a:pt x="798983" y="4027007"/>
                  <a:pt x="347547" y="3920628"/>
                  <a:pt x="0" y="4017168"/>
                </a:cubicBezTo>
                <a:cubicBezTo>
                  <a:pt x="-59598" y="3757554"/>
                  <a:pt x="22330" y="3669904"/>
                  <a:pt x="0" y="3483459"/>
                </a:cubicBezTo>
                <a:cubicBezTo>
                  <a:pt x="-22330" y="3297014"/>
                  <a:pt x="60144" y="3179339"/>
                  <a:pt x="0" y="2909577"/>
                </a:cubicBezTo>
                <a:cubicBezTo>
                  <a:pt x="-60144" y="2639815"/>
                  <a:pt x="16393" y="2406317"/>
                  <a:pt x="0" y="2255353"/>
                </a:cubicBezTo>
                <a:cubicBezTo>
                  <a:pt x="-16393" y="2104389"/>
                  <a:pt x="32463" y="1870327"/>
                  <a:pt x="0" y="1641300"/>
                </a:cubicBezTo>
                <a:cubicBezTo>
                  <a:pt x="-32463" y="1412273"/>
                  <a:pt x="29699" y="1373257"/>
                  <a:pt x="0" y="1147762"/>
                </a:cubicBezTo>
                <a:cubicBezTo>
                  <a:pt x="-29699" y="922267"/>
                  <a:pt x="1266" y="840393"/>
                  <a:pt x="0" y="614053"/>
                </a:cubicBezTo>
                <a:cubicBezTo>
                  <a:pt x="-1266" y="387713"/>
                  <a:pt x="28260" y="125938"/>
                  <a:pt x="0" y="0"/>
                </a:cubicBezTo>
                <a:close/>
              </a:path>
            </a:pathLst>
          </a:custGeom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653300544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Urine cytology </a:t>
            </a:r>
          </a:p>
          <a:p>
            <a:r>
              <a:rPr lang="en-US" sz="2000" dirty="0"/>
              <a:t>Performed in 75 high-risk patients (50%)</a:t>
            </a:r>
          </a:p>
          <a:p>
            <a:endParaRPr lang="en-US" sz="2000" b="1" dirty="0"/>
          </a:p>
          <a:p>
            <a:r>
              <a:rPr lang="en-US" sz="2000" b="1" dirty="0"/>
              <a:t>Abnormal cytology: 9 patients</a:t>
            </a:r>
            <a:endParaRPr lang="en-US" sz="2000" dirty="0"/>
          </a:p>
          <a:p>
            <a:r>
              <a:rPr lang="en-US" sz="2000" dirty="0"/>
              <a:t>…with </a:t>
            </a:r>
            <a:r>
              <a:rPr lang="en-US" sz="2000" b="1" dirty="0"/>
              <a:t>normal</a:t>
            </a:r>
            <a:r>
              <a:rPr lang="en-US" sz="2000" dirty="0"/>
              <a:t> </a:t>
            </a:r>
            <a:r>
              <a:rPr lang="en-US" sz="2000" b="1" dirty="0"/>
              <a:t>flexi</a:t>
            </a:r>
            <a:r>
              <a:rPr lang="en-US" sz="2000" dirty="0"/>
              <a:t>: 2</a:t>
            </a:r>
          </a:p>
          <a:p>
            <a:pPr lvl="1"/>
            <a:r>
              <a:rPr lang="en-US" sz="1600" dirty="0"/>
              <a:t>Biopsied = 0</a:t>
            </a:r>
          </a:p>
          <a:p>
            <a:pPr lvl="1"/>
            <a:r>
              <a:rPr lang="en-US" sz="1600" dirty="0"/>
              <a:t>CT suggestive of upper tract recurrence = 0</a:t>
            </a:r>
          </a:p>
          <a:p>
            <a:r>
              <a:rPr lang="en-US" sz="2000" dirty="0"/>
              <a:t>…with </a:t>
            </a:r>
            <a:r>
              <a:rPr lang="en-US" sz="2000" b="1" dirty="0"/>
              <a:t>abnormal</a:t>
            </a:r>
            <a:r>
              <a:rPr lang="en-US" sz="2000" dirty="0"/>
              <a:t> </a:t>
            </a:r>
            <a:r>
              <a:rPr lang="en-US" sz="2000" b="1" dirty="0"/>
              <a:t>flexi</a:t>
            </a:r>
            <a:r>
              <a:rPr lang="en-US" sz="2000" dirty="0"/>
              <a:t>: 7</a:t>
            </a:r>
          </a:p>
          <a:p>
            <a:pPr lvl="1"/>
            <a:r>
              <a:rPr lang="en-US" sz="1600" dirty="0"/>
              <a:t>Biopsied = 6 (malignant 67%)</a:t>
            </a:r>
          </a:p>
          <a:p>
            <a:pPr lvl="1"/>
            <a:r>
              <a:rPr lang="en-US" sz="1600" dirty="0"/>
              <a:t>CT suggestive of upper tract recurrence = 0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1C590AE-330A-434E-8419-FF243BD6F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144061"/>
              </p:ext>
            </p:extLst>
          </p:nvPr>
        </p:nvGraphicFramePr>
        <p:xfrm>
          <a:off x="6368535" y="4876757"/>
          <a:ext cx="5257800" cy="141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897">
                  <a:extLst>
                    <a:ext uri="{9D8B030D-6E8A-4147-A177-3AD203B41FA5}">
                      <a16:colId xmlns:a16="http://schemas.microsoft.com/office/drawing/2014/main" val="2719832335"/>
                    </a:ext>
                  </a:extLst>
                </a:gridCol>
                <a:gridCol w="878226">
                  <a:extLst>
                    <a:ext uri="{9D8B030D-6E8A-4147-A177-3AD203B41FA5}">
                      <a16:colId xmlns:a16="http://schemas.microsoft.com/office/drawing/2014/main" val="1642002891"/>
                    </a:ext>
                  </a:extLst>
                </a:gridCol>
                <a:gridCol w="1093932">
                  <a:extLst>
                    <a:ext uri="{9D8B030D-6E8A-4147-A177-3AD203B41FA5}">
                      <a16:colId xmlns:a16="http://schemas.microsoft.com/office/drawing/2014/main" val="578462708"/>
                    </a:ext>
                  </a:extLst>
                </a:gridCol>
                <a:gridCol w="1124745">
                  <a:extLst>
                    <a:ext uri="{9D8B030D-6E8A-4147-A177-3AD203B41FA5}">
                      <a16:colId xmlns:a16="http://schemas.microsoft.com/office/drawing/2014/main" val="2498620852"/>
                    </a:ext>
                  </a:extLst>
                </a:gridCol>
              </a:tblGrid>
              <a:tr h="320040">
                <a:tc rowSpan="2">
                  <a:txBody>
                    <a:bodyPr/>
                    <a:lstStyle/>
                    <a:p>
                      <a:r>
                        <a:rPr lang="en-US" sz="1600" dirty="0"/>
                        <a:t>Urine cytology result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600" dirty="0"/>
                        <a:t>Biopsy done (n=10)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373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Benign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Malignant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Not 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3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55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HGUC/</a:t>
                      </a:r>
                      <a:r>
                        <a:rPr lang="en-US" sz="1600" b="1" dirty="0" err="1"/>
                        <a:t>sHGUC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49258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1E9E3F-5BF8-CF46-BDFC-01D6ACA69D24}"/>
              </a:ext>
            </a:extLst>
          </p:cNvPr>
          <p:cNvSpPr txBox="1"/>
          <p:nvPr/>
        </p:nvSpPr>
        <p:spPr>
          <a:xfrm>
            <a:off x="667089" y="1333487"/>
            <a:ext cx="5065959" cy="1754326"/>
          </a:xfr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i="1" dirty="0"/>
              <a:t>Patient characteristics</a:t>
            </a:r>
          </a:p>
          <a:p>
            <a:r>
              <a:rPr lang="en-US" sz="2000" dirty="0"/>
              <a:t>Median age: 73 years, 77% male</a:t>
            </a:r>
          </a:p>
          <a:p>
            <a:r>
              <a:rPr lang="en-US" sz="2000" dirty="0"/>
              <a:t>Median time since diagnosis: 48 months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473A940-62FF-CC4A-AF6A-D602230901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8079571"/>
              </p:ext>
            </p:extLst>
          </p:nvPr>
        </p:nvGraphicFramePr>
        <p:xfrm>
          <a:off x="619807" y="2837292"/>
          <a:ext cx="4423611" cy="363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61B3222-A4E3-AD4C-B177-4C1CBA10B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0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72"/>
    </mc:Choice>
    <mc:Fallback xmlns="">
      <p:transition spd="slow" advTm="25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5CD9-50D2-2847-AB58-07151184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D69C4-0046-BC47-ACA7-2B951F91B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9734" cy="4125996"/>
          </a:xfrm>
          <a:custGeom>
            <a:avLst/>
            <a:gdLst>
              <a:gd name="connsiteX0" fmla="*/ 0 w 6589734"/>
              <a:gd name="connsiteY0" fmla="*/ 0 h 4125996"/>
              <a:gd name="connsiteX1" fmla="*/ 730861 w 6589734"/>
              <a:gd name="connsiteY1" fmla="*/ 0 h 4125996"/>
              <a:gd name="connsiteX2" fmla="*/ 1264031 w 6589734"/>
              <a:gd name="connsiteY2" fmla="*/ 0 h 4125996"/>
              <a:gd name="connsiteX3" fmla="*/ 1994892 w 6589734"/>
              <a:gd name="connsiteY3" fmla="*/ 0 h 4125996"/>
              <a:gd name="connsiteX4" fmla="*/ 2528062 w 6589734"/>
              <a:gd name="connsiteY4" fmla="*/ 0 h 4125996"/>
              <a:gd name="connsiteX5" fmla="*/ 3127128 w 6589734"/>
              <a:gd name="connsiteY5" fmla="*/ 0 h 4125996"/>
              <a:gd name="connsiteX6" fmla="*/ 3594400 w 6589734"/>
              <a:gd name="connsiteY6" fmla="*/ 0 h 4125996"/>
              <a:gd name="connsiteX7" fmla="*/ 4259364 w 6589734"/>
              <a:gd name="connsiteY7" fmla="*/ 0 h 4125996"/>
              <a:gd name="connsiteX8" fmla="*/ 4660739 w 6589734"/>
              <a:gd name="connsiteY8" fmla="*/ 0 h 4125996"/>
              <a:gd name="connsiteX9" fmla="*/ 5391601 w 6589734"/>
              <a:gd name="connsiteY9" fmla="*/ 0 h 4125996"/>
              <a:gd name="connsiteX10" fmla="*/ 5858873 w 6589734"/>
              <a:gd name="connsiteY10" fmla="*/ 0 h 4125996"/>
              <a:gd name="connsiteX11" fmla="*/ 6589734 w 6589734"/>
              <a:gd name="connsiteY11" fmla="*/ 0 h 4125996"/>
              <a:gd name="connsiteX12" fmla="*/ 6589734 w 6589734"/>
              <a:gd name="connsiteY12" fmla="*/ 548168 h 4125996"/>
              <a:gd name="connsiteX13" fmla="*/ 6589734 w 6589734"/>
              <a:gd name="connsiteY13" fmla="*/ 1055076 h 4125996"/>
              <a:gd name="connsiteX14" fmla="*/ 6589734 w 6589734"/>
              <a:gd name="connsiteY14" fmla="*/ 1520724 h 4125996"/>
              <a:gd name="connsiteX15" fmla="*/ 6589734 w 6589734"/>
              <a:gd name="connsiteY15" fmla="*/ 2027632 h 4125996"/>
              <a:gd name="connsiteX16" fmla="*/ 6589734 w 6589734"/>
              <a:gd name="connsiteY16" fmla="*/ 2658320 h 4125996"/>
              <a:gd name="connsiteX17" fmla="*/ 6589734 w 6589734"/>
              <a:gd name="connsiteY17" fmla="*/ 3165228 h 4125996"/>
              <a:gd name="connsiteX18" fmla="*/ 6589734 w 6589734"/>
              <a:gd name="connsiteY18" fmla="*/ 4125996 h 4125996"/>
              <a:gd name="connsiteX19" fmla="*/ 6122462 w 6589734"/>
              <a:gd name="connsiteY19" fmla="*/ 4125996 h 4125996"/>
              <a:gd name="connsiteX20" fmla="*/ 5523395 w 6589734"/>
              <a:gd name="connsiteY20" fmla="*/ 4125996 h 4125996"/>
              <a:gd name="connsiteX21" fmla="*/ 5122021 w 6589734"/>
              <a:gd name="connsiteY21" fmla="*/ 4125996 h 4125996"/>
              <a:gd name="connsiteX22" fmla="*/ 4654748 w 6589734"/>
              <a:gd name="connsiteY22" fmla="*/ 4125996 h 4125996"/>
              <a:gd name="connsiteX23" fmla="*/ 4121579 w 6589734"/>
              <a:gd name="connsiteY23" fmla="*/ 4125996 h 4125996"/>
              <a:gd name="connsiteX24" fmla="*/ 3522512 w 6589734"/>
              <a:gd name="connsiteY24" fmla="*/ 4125996 h 4125996"/>
              <a:gd name="connsiteX25" fmla="*/ 2791651 w 6589734"/>
              <a:gd name="connsiteY25" fmla="*/ 4125996 h 4125996"/>
              <a:gd name="connsiteX26" fmla="*/ 2324379 w 6589734"/>
              <a:gd name="connsiteY26" fmla="*/ 4125996 h 4125996"/>
              <a:gd name="connsiteX27" fmla="*/ 1923004 w 6589734"/>
              <a:gd name="connsiteY27" fmla="*/ 4125996 h 4125996"/>
              <a:gd name="connsiteX28" fmla="*/ 1192143 w 6589734"/>
              <a:gd name="connsiteY28" fmla="*/ 4125996 h 4125996"/>
              <a:gd name="connsiteX29" fmla="*/ 790768 w 6589734"/>
              <a:gd name="connsiteY29" fmla="*/ 4125996 h 4125996"/>
              <a:gd name="connsiteX30" fmla="*/ 0 w 6589734"/>
              <a:gd name="connsiteY30" fmla="*/ 4125996 h 4125996"/>
              <a:gd name="connsiteX31" fmla="*/ 0 w 6589734"/>
              <a:gd name="connsiteY31" fmla="*/ 3454048 h 4125996"/>
              <a:gd name="connsiteX32" fmla="*/ 0 w 6589734"/>
              <a:gd name="connsiteY32" fmla="*/ 2947140 h 4125996"/>
              <a:gd name="connsiteX33" fmla="*/ 0 w 6589734"/>
              <a:gd name="connsiteY33" fmla="*/ 2316452 h 4125996"/>
              <a:gd name="connsiteX34" fmla="*/ 0 w 6589734"/>
              <a:gd name="connsiteY34" fmla="*/ 1685764 h 4125996"/>
              <a:gd name="connsiteX35" fmla="*/ 0 w 6589734"/>
              <a:gd name="connsiteY35" fmla="*/ 1178856 h 4125996"/>
              <a:gd name="connsiteX36" fmla="*/ 0 w 6589734"/>
              <a:gd name="connsiteY36" fmla="*/ 713208 h 4125996"/>
              <a:gd name="connsiteX37" fmla="*/ 0 w 6589734"/>
              <a:gd name="connsiteY37" fmla="*/ 0 h 412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89734" h="4125996" fill="none" extrusionOk="0">
                <a:moveTo>
                  <a:pt x="0" y="0"/>
                </a:moveTo>
                <a:cubicBezTo>
                  <a:pt x="196397" y="-26888"/>
                  <a:pt x="440105" y="69720"/>
                  <a:pt x="730861" y="0"/>
                </a:cubicBezTo>
                <a:cubicBezTo>
                  <a:pt x="1021617" y="-69720"/>
                  <a:pt x="1105515" y="9586"/>
                  <a:pt x="1264031" y="0"/>
                </a:cubicBezTo>
                <a:cubicBezTo>
                  <a:pt x="1422547" y="-9586"/>
                  <a:pt x="1696510" y="59838"/>
                  <a:pt x="1994892" y="0"/>
                </a:cubicBezTo>
                <a:cubicBezTo>
                  <a:pt x="2293274" y="-59838"/>
                  <a:pt x="2391183" y="37892"/>
                  <a:pt x="2528062" y="0"/>
                </a:cubicBezTo>
                <a:cubicBezTo>
                  <a:pt x="2664941" y="-37892"/>
                  <a:pt x="2911422" y="10270"/>
                  <a:pt x="3127128" y="0"/>
                </a:cubicBezTo>
                <a:cubicBezTo>
                  <a:pt x="3342834" y="-10270"/>
                  <a:pt x="3499480" y="55612"/>
                  <a:pt x="3594400" y="0"/>
                </a:cubicBezTo>
                <a:cubicBezTo>
                  <a:pt x="3689320" y="-55612"/>
                  <a:pt x="4020465" y="12893"/>
                  <a:pt x="4259364" y="0"/>
                </a:cubicBezTo>
                <a:cubicBezTo>
                  <a:pt x="4498263" y="-12893"/>
                  <a:pt x="4513036" y="19291"/>
                  <a:pt x="4660739" y="0"/>
                </a:cubicBezTo>
                <a:cubicBezTo>
                  <a:pt x="4808442" y="-19291"/>
                  <a:pt x="5167371" y="77661"/>
                  <a:pt x="5391601" y="0"/>
                </a:cubicBezTo>
                <a:cubicBezTo>
                  <a:pt x="5615831" y="-77661"/>
                  <a:pt x="5660555" y="47664"/>
                  <a:pt x="5858873" y="0"/>
                </a:cubicBezTo>
                <a:cubicBezTo>
                  <a:pt x="6057191" y="-47664"/>
                  <a:pt x="6303556" y="37120"/>
                  <a:pt x="6589734" y="0"/>
                </a:cubicBezTo>
                <a:cubicBezTo>
                  <a:pt x="6610772" y="268940"/>
                  <a:pt x="6541800" y="339658"/>
                  <a:pt x="6589734" y="548168"/>
                </a:cubicBezTo>
                <a:cubicBezTo>
                  <a:pt x="6637668" y="756678"/>
                  <a:pt x="6532182" y="952167"/>
                  <a:pt x="6589734" y="1055076"/>
                </a:cubicBezTo>
                <a:cubicBezTo>
                  <a:pt x="6647286" y="1157985"/>
                  <a:pt x="6551269" y="1417902"/>
                  <a:pt x="6589734" y="1520724"/>
                </a:cubicBezTo>
                <a:cubicBezTo>
                  <a:pt x="6628199" y="1623546"/>
                  <a:pt x="6565582" y="1863986"/>
                  <a:pt x="6589734" y="2027632"/>
                </a:cubicBezTo>
                <a:cubicBezTo>
                  <a:pt x="6613886" y="2191278"/>
                  <a:pt x="6559126" y="2439281"/>
                  <a:pt x="6589734" y="2658320"/>
                </a:cubicBezTo>
                <a:cubicBezTo>
                  <a:pt x="6620342" y="2877359"/>
                  <a:pt x="6529836" y="3051364"/>
                  <a:pt x="6589734" y="3165228"/>
                </a:cubicBezTo>
                <a:cubicBezTo>
                  <a:pt x="6649632" y="3279092"/>
                  <a:pt x="6509998" y="3763661"/>
                  <a:pt x="6589734" y="4125996"/>
                </a:cubicBezTo>
                <a:cubicBezTo>
                  <a:pt x="6445355" y="4174444"/>
                  <a:pt x="6267309" y="4077529"/>
                  <a:pt x="6122462" y="4125996"/>
                </a:cubicBezTo>
                <a:cubicBezTo>
                  <a:pt x="5977615" y="4174463"/>
                  <a:pt x="5751414" y="4125862"/>
                  <a:pt x="5523395" y="4125996"/>
                </a:cubicBezTo>
                <a:cubicBezTo>
                  <a:pt x="5295376" y="4126130"/>
                  <a:pt x="5295862" y="4090833"/>
                  <a:pt x="5122021" y="4125996"/>
                </a:cubicBezTo>
                <a:cubicBezTo>
                  <a:pt x="4948180" y="4161159"/>
                  <a:pt x="4861657" y="4094343"/>
                  <a:pt x="4654748" y="4125996"/>
                </a:cubicBezTo>
                <a:cubicBezTo>
                  <a:pt x="4447839" y="4157649"/>
                  <a:pt x="4363925" y="4087849"/>
                  <a:pt x="4121579" y="4125996"/>
                </a:cubicBezTo>
                <a:cubicBezTo>
                  <a:pt x="3879233" y="4164143"/>
                  <a:pt x="3654749" y="4075418"/>
                  <a:pt x="3522512" y="4125996"/>
                </a:cubicBezTo>
                <a:cubicBezTo>
                  <a:pt x="3390275" y="4176574"/>
                  <a:pt x="2952261" y="4044109"/>
                  <a:pt x="2791651" y="4125996"/>
                </a:cubicBezTo>
                <a:cubicBezTo>
                  <a:pt x="2631041" y="4207883"/>
                  <a:pt x="2541069" y="4103332"/>
                  <a:pt x="2324379" y="4125996"/>
                </a:cubicBezTo>
                <a:cubicBezTo>
                  <a:pt x="2107689" y="4148660"/>
                  <a:pt x="2016318" y="4111485"/>
                  <a:pt x="1923004" y="4125996"/>
                </a:cubicBezTo>
                <a:cubicBezTo>
                  <a:pt x="1829690" y="4140507"/>
                  <a:pt x="1467696" y="4101781"/>
                  <a:pt x="1192143" y="4125996"/>
                </a:cubicBezTo>
                <a:cubicBezTo>
                  <a:pt x="916590" y="4150211"/>
                  <a:pt x="939532" y="4079559"/>
                  <a:pt x="790768" y="4125996"/>
                </a:cubicBezTo>
                <a:cubicBezTo>
                  <a:pt x="642004" y="4172433"/>
                  <a:pt x="195734" y="4063087"/>
                  <a:pt x="0" y="4125996"/>
                </a:cubicBezTo>
                <a:cubicBezTo>
                  <a:pt x="-72862" y="3795830"/>
                  <a:pt x="42552" y="3653186"/>
                  <a:pt x="0" y="3454048"/>
                </a:cubicBezTo>
                <a:cubicBezTo>
                  <a:pt x="-42552" y="3254910"/>
                  <a:pt x="46091" y="3106249"/>
                  <a:pt x="0" y="2947140"/>
                </a:cubicBezTo>
                <a:cubicBezTo>
                  <a:pt x="-46091" y="2788031"/>
                  <a:pt x="54375" y="2521874"/>
                  <a:pt x="0" y="2316452"/>
                </a:cubicBezTo>
                <a:cubicBezTo>
                  <a:pt x="-54375" y="2111030"/>
                  <a:pt x="51388" y="1990736"/>
                  <a:pt x="0" y="1685764"/>
                </a:cubicBezTo>
                <a:cubicBezTo>
                  <a:pt x="-51388" y="1380792"/>
                  <a:pt x="30969" y="1387074"/>
                  <a:pt x="0" y="1178856"/>
                </a:cubicBezTo>
                <a:cubicBezTo>
                  <a:pt x="-30969" y="970638"/>
                  <a:pt x="3897" y="928758"/>
                  <a:pt x="0" y="713208"/>
                </a:cubicBezTo>
                <a:cubicBezTo>
                  <a:pt x="-3897" y="497658"/>
                  <a:pt x="4470" y="289594"/>
                  <a:pt x="0" y="0"/>
                </a:cubicBezTo>
                <a:close/>
              </a:path>
              <a:path w="6589734" h="4125996" stroke="0" extrusionOk="0">
                <a:moveTo>
                  <a:pt x="0" y="0"/>
                </a:moveTo>
                <a:cubicBezTo>
                  <a:pt x="133964" y="-43103"/>
                  <a:pt x="300588" y="40642"/>
                  <a:pt x="401375" y="0"/>
                </a:cubicBezTo>
                <a:cubicBezTo>
                  <a:pt x="502163" y="-40642"/>
                  <a:pt x="900817" y="65189"/>
                  <a:pt x="1132236" y="0"/>
                </a:cubicBezTo>
                <a:cubicBezTo>
                  <a:pt x="1363655" y="-65189"/>
                  <a:pt x="1367146" y="50132"/>
                  <a:pt x="1599508" y="0"/>
                </a:cubicBezTo>
                <a:cubicBezTo>
                  <a:pt x="1831870" y="-50132"/>
                  <a:pt x="1889650" y="3810"/>
                  <a:pt x="2132678" y="0"/>
                </a:cubicBezTo>
                <a:cubicBezTo>
                  <a:pt x="2375706" y="-3810"/>
                  <a:pt x="2555144" y="7189"/>
                  <a:pt x="2863539" y="0"/>
                </a:cubicBezTo>
                <a:cubicBezTo>
                  <a:pt x="3171934" y="-7189"/>
                  <a:pt x="3355434" y="86909"/>
                  <a:pt x="3594400" y="0"/>
                </a:cubicBezTo>
                <a:cubicBezTo>
                  <a:pt x="3833366" y="-86909"/>
                  <a:pt x="4018364" y="35025"/>
                  <a:pt x="4127570" y="0"/>
                </a:cubicBezTo>
                <a:cubicBezTo>
                  <a:pt x="4236776" y="-35025"/>
                  <a:pt x="4363552" y="18739"/>
                  <a:pt x="4594842" y="0"/>
                </a:cubicBezTo>
                <a:cubicBezTo>
                  <a:pt x="4826132" y="-18739"/>
                  <a:pt x="4931544" y="73754"/>
                  <a:pt x="5259806" y="0"/>
                </a:cubicBezTo>
                <a:cubicBezTo>
                  <a:pt x="5588068" y="-73754"/>
                  <a:pt x="5569502" y="55884"/>
                  <a:pt x="5727078" y="0"/>
                </a:cubicBezTo>
                <a:cubicBezTo>
                  <a:pt x="5884654" y="-55884"/>
                  <a:pt x="6351944" y="33870"/>
                  <a:pt x="6589734" y="0"/>
                </a:cubicBezTo>
                <a:cubicBezTo>
                  <a:pt x="6606094" y="229118"/>
                  <a:pt x="6542003" y="261673"/>
                  <a:pt x="6589734" y="465648"/>
                </a:cubicBezTo>
                <a:cubicBezTo>
                  <a:pt x="6637465" y="669623"/>
                  <a:pt x="6566112" y="804276"/>
                  <a:pt x="6589734" y="1137596"/>
                </a:cubicBezTo>
                <a:cubicBezTo>
                  <a:pt x="6613356" y="1470916"/>
                  <a:pt x="6582986" y="1509622"/>
                  <a:pt x="6589734" y="1685764"/>
                </a:cubicBezTo>
                <a:cubicBezTo>
                  <a:pt x="6596482" y="1861906"/>
                  <a:pt x="6549247" y="2034928"/>
                  <a:pt x="6589734" y="2192672"/>
                </a:cubicBezTo>
                <a:cubicBezTo>
                  <a:pt x="6630221" y="2350416"/>
                  <a:pt x="6570442" y="2645550"/>
                  <a:pt x="6589734" y="2864620"/>
                </a:cubicBezTo>
                <a:cubicBezTo>
                  <a:pt x="6609026" y="3083690"/>
                  <a:pt x="6583882" y="3254599"/>
                  <a:pt x="6589734" y="3412788"/>
                </a:cubicBezTo>
                <a:cubicBezTo>
                  <a:pt x="6595586" y="3570977"/>
                  <a:pt x="6569781" y="3810133"/>
                  <a:pt x="6589734" y="4125996"/>
                </a:cubicBezTo>
                <a:cubicBezTo>
                  <a:pt x="6360558" y="4197206"/>
                  <a:pt x="6184850" y="4107724"/>
                  <a:pt x="5858873" y="4125996"/>
                </a:cubicBezTo>
                <a:cubicBezTo>
                  <a:pt x="5532896" y="4144268"/>
                  <a:pt x="5563735" y="4110789"/>
                  <a:pt x="5457498" y="4125996"/>
                </a:cubicBezTo>
                <a:cubicBezTo>
                  <a:pt x="5351262" y="4141203"/>
                  <a:pt x="5016668" y="4084409"/>
                  <a:pt x="4726636" y="4125996"/>
                </a:cubicBezTo>
                <a:cubicBezTo>
                  <a:pt x="4436604" y="4167583"/>
                  <a:pt x="4330474" y="4079364"/>
                  <a:pt x="3995775" y="4125996"/>
                </a:cubicBezTo>
                <a:cubicBezTo>
                  <a:pt x="3661076" y="4172628"/>
                  <a:pt x="3656300" y="4071658"/>
                  <a:pt x="3462606" y="4125996"/>
                </a:cubicBezTo>
                <a:cubicBezTo>
                  <a:pt x="3268912" y="4180334"/>
                  <a:pt x="3079502" y="4062348"/>
                  <a:pt x="2863539" y="4125996"/>
                </a:cubicBezTo>
                <a:cubicBezTo>
                  <a:pt x="2647576" y="4189644"/>
                  <a:pt x="2574510" y="4079243"/>
                  <a:pt x="2330370" y="4125996"/>
                </a:cubicBezTo>
                <a:cubicBezTo>
                  <a:pt x="2086230" y="4172749"/>
                  <a:pt x="2001371" y="4073234"/>
                  <a:pt x="1863098" y="4125996"/>
                </a:cubicBezTo>
                <a:cubicBezTo>
                  <a:pt x="1724825" y="4178758"/>
                  <a:pt x="1508279" y="4088091"/>
                  <a:pt x="1329928" y="4125996"/>
                </a:cubicBezTo>
                <a:cubicBezTo>
                  <a:pt x="1151577" y="4163901"/>
                  <a:pt x="1043320" y="4091083"/>
                  <a:pt x="928553" y="4125996"/>
                </a:cubicBezTo>
                <a:cubicBezTo>
                  <a:pt x="813786" y="4160909"/>
                  <a:pt x="323991" y="4109118"/>
                  <a:pt x="0" y="4125996"/>
                </a:cubicBezTo>
                <a:cubicBezTo>
                  <a:pt x="-70141" y="3854461"/>
                  <a:pt x="38554" y="3654468"/>
                  <a:pt x="0" y="3454048"/>
                </a:cubicBezTo>
                <a:cubicBezTo>
                  <a:pt x="-38554" y="3253628"/>
                  <a:pt x="60547" y="3053537"/>
                  <a:pt x="0" y="2864620"/>
                </a:cubicBezTo>
                <a:cubicBezTo>
                  <a:pt x="-60547" y="2675703"/>
                  <a:pt x="41622" y="2613178"/>
                  <a:pt x="0" y="2398972"/>
                </a:cubicBezTo>
                <a:cubicBezTo>
                  <a:pt x="-41622" y="2184766"/>
                  <a:pt x="9504" y="2049833"/>
                  <a:pt x="0" y="1892064"/>
                </a:cubicBezTo>
                <a:cubicBezTo>
                  <a:pt x="-9504" y="1734295"/>
                  <a:pt x="46843" y="1437390"/>
                  <a:pt x="0" y="1261376"/>
                </a:cubicBezTo>
                <a:cubicBezTo>
                  <a:pt x="-46843" y="1085362"/>
                  <a:pt x="34898" y="866837"/>
                  <a:pt x="0" y="713208"/>
                </a:cubicBezTo>
                <a:cubicBezTo>
                  <a:pt x="-34898" y="559579"/>
                  <a:pt x="15070" y="324903"/>
                  <a:pt x="0" y="0"/>
                </a:cubicBezTo>
                <a:close/>
              </a:path>
            </a:pathLst>
          </a:custGeom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086093935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Urine cytology indicated but not performed in 50% of high-risk patients</a:t>
            </a:r>
          </a:p>
          <a:p>
            <a:pPr lvl="1"/>
            <a:r>
              <a:rPr lang="en-US" dirty="0"/>
              <a:t>Debate regarding benefit of urine cytology as part of surveillance</a:t>
            </a:r>
          </a:p>
          <a:p>
            <a:pPr lvl="1"/>
            <a:endParaRPr lang="en-US" dirty="0"/>
          </a:p>
          <a:p>
            <a:r>
              <a:rPr lang="en-US" dirty="0"/>
              <a:t>Finding of abnormal urine cytology with normal flexible cystoscopy did not alter subsequent management </a:t>
            </a:r>
          </a:p>
          <a:p>
            <a:endParaRPr lang="en-US" dirty="0"/>
          </a:p>
          <a:p>
            <a:r>
              <a:rPr lang="en-US" dirty="0"/>
              <a:t>Cost implications</a:t>
            </a:r>
          </a:p>
        </p:txBody>
      </p:sp>
      <p:pic>
        <p:nvPicPr>
          <p:cNvPr id="1026" name="Picture 2" descr="5 X Urine Specimen Containers Sample Bottles 30ml Labelled -same as NHS for  sale online | eBay">
            <a:extLst>
              <a:ext uri="{FF2B5EF4-FFF2-40B4-BE49-F238E27FC236}">
                <a16:creationId xmlns:a16="http://schemas.microsoft.com/office/drawing/2014/main" id="{351C1C93-EC06-4248-AE1D-1523F7222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071" y="2495746"/>
            <a:ext cx="3606800" cy="2247900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43E5E05-EABD-8444-BFE1-00076C793E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1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22"/>
    </mc:Choice>
    <mc:Fallback xmlns="">
      <p:transition spd="slow" advTm="28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{06E0816E-C5ED-324D-AE3B-4C4A6B9C404A}tf10001070</Template>
  <TotalTime>26081</TotalTime>
  <Words>286</Words>
  <Application>Microsoft Office PowerPoint</Application>
  <PresentationFormat>Widescreen</PresentationFormat>
  <Paragraphs>82</Paragraphs>
  <Slides>6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Use &amp; utility of  urine cytology in  surveillance for NMIBC</vt:lpstr>
      <vt:lpstr>Urine cytology</vt:lpstr>
      <vt:lpstr>Urine cytology</vt:lpstr>
      <vt:lpstr>Method</vt:lpstr>
      <vt:lpstr>Results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Urine cytology in  surveillance for NMIBC</dc:title>
  <dc:creator>Ashwin Sachdeva</dc:creator>
  <cp:lastModifiedBy>Debbie Wood</cp:lastModifiedBy>
  <cp:revision>54</cp:revision>
  <dcterms:created xsi:type="dcterms:W3CDTF">2020-05-21T12:17:47Z</dcterms:created>
  <dcterms:modified xsi:type="dcterms:W3CDTF">2020-11-07T13:02:27Z</dcterms:modified>
</cp:coreProperties>
</file>