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ags/tag1.xml" ContentType="application/vnd.openxmlformats-officedocument.presentationml.tag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5" r:id="rId3"/>
    <p:sldId id="257" r:id="rId4"/>
    <p:sldId id="259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6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4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chard\AppData\Roaming\Microsoft\Excel\Urology%20M+M%20audit%20data%20(version%201)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chard\AppData\Roaming\Microsoft\Excel\Urology%20M+M%20audit%20data%20(version%201)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chard\AppData\Roaming\Microsoft\Excel\Urology%20M+M%20audit%20data%20(version%201)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18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explosion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-3.0190101584176053E-3"/>
                  <c:y val="-4.4474162754320036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0656786731660716"/>
                      <c:h val="0.1676834040514717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8.6844534606749249E-2"/>
                  <c:y val="4.002517068476656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576340644186512"/>
                      <c:h val="0.22105029829782716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Sheet1!$E$176:$E$177</c:f>
              <c:strCache>
                <c:ptCount val="2"/>
                <c:pt idx="0">
                  <c:v>Emergency</c:v>
                </c:pt>
                <c:pt idx="1">
                  <c:v>Elective</c:v>
                </c:pt>
              </c:strCache>
            </c:strRef>
          </c:cat>
          <c:val>
            <c:numRef>
              <c:f>Sheet1!$F$176:$F$177</c:f>
              <c:numCache>
                <c:formatCode>General</c:formatCode>
                <c:ptCount val="2"/>
                <c:pt idx="0">
                  <c:v>136</c:v>
                </c:pt>
                <c:pt idx="1">
                  <c:v>18</c:v>
                </c:pt>
              </c:numCache>
            </c:numRef>
          </c:val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38762071400356"/>
          <c:y val="0.1097767426199176"/>
          <c:w val="0.60068685557472346"/>
          <c:h val="0.79119063852737559"/>
        </c:manualLayout>
      </c:layout>
      <c:pieChart>
        <c:varyColors val="1"/>
        <c:ser>
          <c:idx val="0"/>
          <c:order val="0"/>
          <c:dPt>
            <c:idx val="0"/>
            <c:bubble3D val="0"/>
            <c:explosion val="6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0"/>
                  <c:y val="0.6419844686839835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8274754551372087"/>
                      <c:h val="0.26702814469386177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2.4755285062014406E-2"/>
                  <c:y val="-0.6715318710083512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Sheet1!$K$193:$K$194</c:f>
              <c:strCache>
                <c:ptCount val="2"/>
                <c:pt idx="0">
                  <c:v>Newcastle</c:v>
                </c:pt>
                <c:pt idx="1">
                  <c:v>Out of area </c:v>
                </c:pt>
              </c:strCache>
            </c:strRef>
          </c:cat>
          <c:val>
            <c:numRef>
              <c:f>Sheet1!$L$193:$L$194</c:f>
              <c:numCache>
                <c:formatCode>General</c:formatCode>
                <c:ptCount val="2"/>
                <c:pt idx="0">
                  <c:v>48</c:v>
                </c:pt>
                <c:pt idx="1">
                  <c:v>106</c:v>
                </c:pt>
              </c:numCache>
            </c:numRef>
          </c:val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Sheet1!$I$196:$I$206</c:f>
              <c:strCache>
                <c:ptCount val="11"/>
                <c:pt idx="0">
                  <c:v>No Intervention</c:v>
                </c:pt>
                <c:pt idx="1">
                  <c:v>Nephrectomy </c:v>
                </c:pt>
                <c:pt idx="2">
                  <c:v>Nephroureterectomy </c:v>
                </c:pt>
                <c:pt idx="3">
                  <c:v>Cystoscopy </c:v>
                </c:pt>
                <c:pt idx="4">
                  <c:v>Stent insertion </c:v>
                </c:pt>
                <c:pt idx="5">
                  <c:v>TURP</c:v>
                </c:pt>
                <c:pt idx="6">
                  <c:v>TURBT </c:v>
                </c:pt>
                <c:pt idx="7">
                  <c:v>Cystectomy </c:v>
                </c:pt>
                <c:pt idx="8">
                  <c:v>Cystoprostatectomy </c:v>
                </c:pt>
                <c:pt idx="9">
                  <c:v>Nephrostomy insertion</c:v>
                </c:pt>
                <c:pt idx="10">
                  <c:v>Other </c:v>
                </c:pt>
              </c:strCache>
            </c:strRef>
          </c:cat>
          <c:val>
            <c:numRef>
              <c:f>Sheet1!$J$196:$J$206</c:f>
              <c:numCache>
                <c:formatCode>General</c:formatCode>
                <c:ptCount val="11"/>
                <c:pt idx="0">
                  <c:v>91</c:v>
                </c:pt>
                <c:pt idx="1">
                  <c:v>2</c:v>
                </c:pt>
                <c:pt idx="2">
                  <c:v>1</c:v>
                </c:pt>
                <c:pt idx="3">
                  <c:v>8</c:v>
                </c:pt>
                <c:pt idx="4">
                  <c:v>14</c:v>
                </c:pt>
                <c:pt idx="5">
                  <c:v>4</c:v>
                </c:pt>
                <c:pt idx="6">
                  <c:v>11</c:v>
                </c:pt>
                <c:pt idx="7">
                  <c:v>2</c:v>
                </c:pt>
                <c:pt idx="8">
                  <c:v>3</c:v>
                </c:pt>
                <c:pt idx="9">
                  <c:v>8</c:v>
                </c:pt>
                <c:pt idx="10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96481208"/>
        <c:axId val="296479640"/>
      </c:barChart>
      <c:catAx>
        <c:axId val="296481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6479640"/>
        <c:crosses val="autoZero"/>
        <c:auto val="1"/>
        <c:lblAlgn val="ctr"/>
        <c:lblOffset val="100"/>
        <c:noMultiLvlLbl val="0"/>
      </c:catAx>
      <c:valAx>
        <c:axId val="296479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6481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4a"/><Relationship Id="rId1" Type="http://schemas.openxmlformats.org/officeDocument/2006/relationships/audio" Target="NULL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m4a"/><Relationship Id="rId1" Type="http://schemas.openxmlformats.org/officeDocument/2006/relationships/audio" Target="NULL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3.m4a"/><Relationship Id="rId1" Type="http://schemas.openxmlformats.org/officeDocument/2006/relationships/audio" Target="NULL" TargetMode="Externa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4.m4a"/><Relationship Id="rId1" Type="http://schemas.openxmlformats.org/officeDocument/2006/relationships/audio" Target="NULL" TargetMode="External"/><Relationship Id="rId6" Type="http://schemas.openxmlformats.org/officeDocument/2006/relationships/image" Target="../media/image2.png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5.m4a"/><Relationship Id="rId2" Type="http://schemas.openxmlformats.org/officeDocument/2006/relationships/audio" Target="NULL" TargetMode="External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chart" Target="../charts/chart3.xml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6.m4a"/><Relationship Id="rId1" Type="http://schemas.openxmlformats.org/officeDocument/2006/relationships/audio" Target="NULL" TargetMode="Externa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7.m4a"/><Relationship Id="rId1" Type="http://schemas.openxmlformats.org/officeDocument/2006/relationships/audio" Target="NULL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mtClean="0"/>
              <a:t>A </a:t>
            </a:r>
            <a:r>
              <a:rPr lang="en-GB" smtClean="0"/>
              <a:t>5 year retrospective </a:t>
            </a:r>
            <a:r>
              <a:rPr lang="en-GB" dirty="0" smtClean="0"/>
              <a:t>clinical audit of inpatient deaths at a busy regional Urology centre 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6"/>
            <a:ext cx="6987645" cy="2723711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Dr Richard Weir, Mr Harding, and Mr </a:t>
            </a:r>
            <a:r>
              <a:rPr lang="en-GB" dirty="0" err="1" smtClean="0"/>
              <a:t>Veeratterapillay</a:t>
            </a:r>
            <a:endParaRPr lang="en-GB" dirty="0" smtClean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Clinical </a:t>
            </a:r>
            <a:r>
              <a:rPr lang="en-GB" dirty="0"/>
              <a:t>Effectiveness Register </a:t>
            </a:r>
            <a:r>
              <a:rPr lang="en-GB" dirty="0" smtClean="0"/>
              <a:t>– Project No. 9761</a:t>
            </a:r>
            <a:endParaRPr lang="en-GB" dirty="0"/>
          </a:p>
          <a:p>
            <a:endParaRPr lang="en-GB" dirty="0"/>
          </a:p>
        </p:txBody>
      </p:sp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5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193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522"/>
    </mc:Choice>
    <mc:Fallback>
      <p:transition spd="slow" advTm="165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Background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6685" y="1743074"/>
            <a:ext cx="10018713" cy="3124201"/>
          </a:xfrm>
        </p:spPr>
        <p:txBody>
          <a:bodyPr>
            <a:normAutofit lnSpcReduction="10000"/>
          </a:bodyPr>
          <a:lstStyle/>
          <a:p>
            <a:endParaRPr lang="en-GB" smtClean="0"/>
          </a:p>
          <a:p>
            <a:r>
              <a:rPr lang="en-GB" smtClean="0"/>
              <a:t>Clinical audit of inpatient deaths at Freeman Hospital, Newcastle. </a:t>
            </a:r>
          </a:p>
          <a:p>
            <a:r>
              <a:rPr lang="en-GB" smtClean="0"/>
              <a:t>Anecdotally </a:t>
            </a:r>
            <a:r>
              <a:rPr lang="en-GB" dirty="0" smtClean="0"/>
              <a:t>aware of high number of out of area referrals and patients with non urological issues contributing </a:t>
            </a:r>
            <a:r>
              <a:rPr lang="en-GB" smtClean="0"/>
              <a:t>to </a:t>
            </a:r>
            <a:r>
              <a:rPr lang="en-GB" smtClean="0"/>
              <a:t>mortality.</a:t>
            </a:r>
            <a:endParaRPr lang="en-GB" dirty="0" smtClean="0"/>
          </a:p>
          <a:p>
            <a:r>
              <a:rPr lang="en-GB" dirty="0" smtClean="0"/>
              <a:t>Also noticed larger group of dying patients who were </a:t>
            </a:r>
            <a:r>
              <a:rPr lang="en-GB" smtClean="0"/>
              <a:t>admitted </a:t>
            </a:r>
            <a:r>
              <a:rPr lang="en-GB" smtClean="0"/>
              <a:t>and ultimately </a:t>
            </a:r>
            <a:r>
              <a:rPr lang="en-GB" dirty="0" smtClean="0"/>
              <a:t>deemed inappropriate </a:t>
            </a:r>
            <a:r>
              <a:rPr lang="en-GB" dirty="0" smtClean="0"/>
              <a:t>for acute </a:t>
            </a:r>
            <a:r>
              <a:rPr lang="en-GB" smtClean="0"/>
              <a:t>surgical </a:t>
            </a:r>
            <a:r>
              <a:rPr lang="en-GB" smtClean="0"/>
              <a:t>intervention.</a:t>
            </a:r>
            <a:endParaRPr lang="en-GB" dirty="0" smtClean="0"/>
          </a:p>
          <a:p>
            <a:r>
              <a:rPr lang="en-GB" dirty="0" smtClean="0"/>
              <a:t>Audited </a:t>
            </a:r>
            <a:r>
              <a:rPr lang="en-GB" dirty="0" smtClean="0"/>
              <a:t>to </a:t>
            </a:r>
            <a:r>
              <a:rPr lang="en-GB" dirty="0" smtClean="0"/>
              <a:t>understand </a:t>
            </a:r>
            <a:r>
              <a:rPr lang="en-GB" dirty="0" smtClean="0"/>
              <a:t>how often these situations are </a:t>
            </a:r>
            <a:r>
              <a:rPr lang="en-GB" smtClean="0"/>
              <a:t>truly </a:t>
            </a:r>
            <a:r>
              <a:rPr lang="en-GB" smtClean="0"/>
              <a:t>arising. </a:t>
            </a:r>
            <a:endParaRPr lang="en-GB" dirty="0" smtClean="0"/>
          </a:p>
          <a:p>
            <a:endParaRPr lang="en-GB" dirty="0"/>
          </a:p>
        </p:txBody>
      </p:sp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548" end="6804.047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269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410"/>
    </mc:Choice>
    <mc:Fallback>
      <p:transition spd="slow" advTm="674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</a:t>
            </a:r>
            <a:r>
              <a:rPr lang="en-GB" dirty="0" smtClean="0"/>
              <a:t>ethods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169693"/>
            <a:ext cx="10018713" cy="3124201"/>
          </a:xfrm>
        </p:spPr>
        <p:txBody>
          <a:bodyPr/>
          <a:lstStyle/>
          <a:p>
            <a:r>
              <a:rPr lang="en-GB" smtClean="0"/>
              <a:t>154 </a:t>
            </a:r>
            <a:r>
              <a:rPr lang="en-GB" smtClean="0"/>
              <a:t>patients. </a:t>
            </a:r>
            <a:endParaRPr lang="en-GB" dirty="0" smtClean="0"/>
          </a:p>
          <a:p>
            <a:r>
              <a:rPr lang="en-GB" dirty="0" smtClean="0"/>
              <a:t>Included elective and </a:t>
            </a:r>
            <a:r>
              <a:rPr lang="en-GB" smtClean="0"/>
              <a:t>emergency </a:t>
            </a:r>
            <a:r>
              <a:rPr lang="en-GB" smtClean="0"/>
              <a:t>admissions.</a:t>
            </a:r>
            <a:endParaRPr lang="en-GB" dirty="0" smtClean="0"/>
          </a:p>
          <a:p>
            <a:r>
              <a:rPr lang="en-GB" dirty="0" smtClean="0"/>
              <a:t>5 </a:t>
            </a:r>
            <a:r>
              <a:rPr lang="en-GB" smtClean="0"/>
              <a:t>year </a:t>
            </a:r>
            <a:r>
              <a:rPr lang="en-GB" smtClean="0"/>
              <a:t>period.</a:t>
            </a:r>
            <a:endParaRPr lang="en-GB" dirty="0" smtClean="0"/>
          </a:p>
          <a:p>
            <a:r>
              <a:rPr lang="en-GB" dirty="0" smtClean="0"/>
              <a:t>Electronic records used to assess nature </a:t>
            </a:r>
            <a:r>
              <a:rPr lang="en-GB" dirty="0"/>
              <a:t>of the admission, patient morbidity, interventions performed, and the cause </a:t>
            </a:r>
            <a:r>
              <a:rPr lang="en-GB"/>
              <a:t>of </a:t>
            </a:r>
            <a:r>
              <a:rPr lang="en-GB" smtClean="0"/>
              <a:t>death.</a:t>
            </a:r>
            <a:endParaRPr lang="en-GB" dirty="0" smtClean="0"/>
          </a:p>
          <a:p>
            <a:r>
              <a:rPr lang="en-GB" dirty="0" smtClean="0"/>
              <a:t>Aiming for assessment of ‘appropriateness’ </a:t>
            </a:r>
            <a:r>
              <a:rPr lang="en-GB" smtClean="0"/>
              <a:t>of </a:t>
            </a:r>
            <a:r>
              <a:rPr lang="en-GB" smtClean="0"/>
              <a:t>admission.</a:t>
            </a:r>
            <a:endParaRPr lang="en-GB" dirty="0" smtClean="0"/>
          </a:p>
        </p:txBody>
      </p: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49" end="455.616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1042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928"/>
    </mc:Choice>
    <mc:Fallback>
      <p:transition spd="slow" advTm="319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7057" y="597038"/>
            <a:ext cx="10018713" cy="1752599"/>
          </a:xfrm>
        </p:spPr>
        <p:txBody>
          <a:bodyPr/>
          <a:lstStyle/>
          <a:p>
            <a:r>
              <a:rPr lang="en-GB" dirty="0" smtClean="0"/>
              <a:t>Results; Nature </a:t>
            </a:r>
            <a:r>
              <a:rPr lang="en-GB" smtClean="0"/>
              <a:t>of </a:t>
            </a:r>
            <a:r>
              <a:rPr lang="en-GB" smtClean="0"/>
              <a:t>admission and patient demographics </a:t>
            </a:r>
            <a:endParaRPr lang="en-GB" dirty="0"/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8155434"/>
              </p:ext>
            </p:extLst>
          </p:nvPr>
        </p:nvGraphicFramePr>
        <p:xfrm>
          <a:off x="706797" y="2491367"/>
          <a:ext cx="3149211" cy="2855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3355814"/>
              </p:ext>
            </p:extLst>
          </p:nvPr>
        </p:nvGraphicFramePr>
        <p:xfrm>
          <a:off x="3856008" y="2737220"/>
          <a:ext cx="3217652" cy="23639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7151866" y="2737220"/>
            <a:ext cx="4562806" cy="3492260"/>
          </a:xfrm>
        </p:spPr>
        <p:txBody>
          <a:bodyPr>
            <a:normAutofit/>
          </a:bodyPr>
          <a:lstStyle/>
          <a:p>
            <a:r>
              <a:rPr lang="en-GB" sz="1600" dirty="0"/>
              <a:t>Average age </a:t>
            </a:r>
            <a:r>
              <a:rPr lang="en-GB" sz="1600" dirty="0">
                <a:solidFill>
                  <a:schemeClr val="accent1"/>
                </a:solidFill>
              </a:rPr>
              <a:t>76.7 years </a:t>
            </a:r>
          </a:p>
          <a:p>
            <a:r>
              <a:rPr lang="en-GB" sz="1600" dirty="0">
                <a:solidFill>
                  <a:schemeClr val="accent2"/>
                </a:solidFill>
              </a:rPr>
              <a:t>94% </a:t>
            </a:r>
            <a:r>
              <a:rPr lang="en-GB" sz="1600" dirty="0"/>
              <a:t>of all patients had </a:t>
            </a:r>
            <a:r>
              <a:rPr lang="en-GB" sz="1600" dirty="0" smtClean="0"/>
              <a:t>a </a:t>
            </a:r>
            <a:r>
              <a:rPr lang="en-GB" sz="1600" dirty="0" err="1" smtClean="0">
                <a:solidFill>
                  <a:schemeClr val="accent2"/>
                </a:solidFill>
              </a:rPr>
              <a:t>Charlson</a:t>
            </a:r>
            <a:r>
              <a:rPr lang="en-GB" sz="1600" dirty="0" smtClean="0">
                <a:solidFill>
                  <a:schemeClr val="accent2"/>
                </a:solidFill>
              </a:rPr>
              <a:t> </a:t>
            </a:r>
            <a:r>
              <a:rPr lang="en-GB" sz="1600" dirty="0">
                <a:solidFill>
                  <a:schemeClr val="accent2"/>
                </a:solidFill>
              </a:rPr>
              <a:t>index Greater than 4 </a:t>
            </a:r>
            <a:endParaRPr lang="en-GB" sz="1600" dirty="0" smtClean="0">
              <a:solidFill>
                <a:schemeClr val="accent2"/>
              </a:solidFill>
            </a:endParaRPr>
          </a:p>
          <a:p>
            <a:r>
              <a:rPr lang="en-GB" sz="1600" dirty="0">
                <a:solidFill>
                  <a:schemeClr val="accent1"/>
                </a:solidFill>
              </a:rPr>
              <a:t>14.7% </a:t>
            </a:r>
            <a:r>
              <a:rPr lang="en-GB" sz="1600" dirty="0"/>
              <a:t>(20/136) of the emergency patients had </a:t>
            </a:r>
            <a:r>
              <a:rPr lang="en-GB" sz="1600" dirty="0">
                <a:solidFill>
                  <a:schemeClr val="accent1"/>
                </a:solidFill>
              </a:rPr>
              <a:t>no prior urological </a:t>
            </a:r>
            <a:r>
              <a:rPr lang="en-GB" sz="1600" dirty="0" smtClean="0">
                <a:solidFill>
                  <a:schemeClr val="accent1"/>
                </a:solidFill>
              </a:rPr>
              <a:t>diagnosis</a:t>
            </a:r>
          </a:p>
          <a:p>
            <a:r>
              <a:rPr lang="en-GB" sz="1600" dirty="0">
                <a:solidFill>
                  <a:schemeClr val="accent2"/>
                </a:solidFill>
              </a:rPr>
              <a:t>57% </a:t>
            </a:r>
            <a:r>
              <a:rPr lang="en-GB" sz="1600" dirty="0"/>
              <a:t>(88/154) of all patients had a </a:t>
            </a:r>
            <a:r>
              <a:rPr lang="en-GB" sz="1600" dirty="0">
                <a:solidFill>
                  <a:schemeClr val="accent2"/>
                </a:solidFill>
              </a:rPr>
              <a:t>progressive cancer</a:t>
            </a:r>
            <a:endParaRPr lang="en-GB" sz="1600" dirty="0" smtClean="0">
              <a:solidFill>
                <a:schemeClr val="accent2"/>
              </a:solidFill>
            </a:endParaRPr>
          </a:p>
          <a:p>
            <a:endParaRPr lang="en-GB" dirty="0"/>
          </a:p>
          <a:p>
            <a:endParaRPr lang="en-GB" dirty="0"/>
          </a:p>
        </p:txBody>
      </p: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20" end="4526.9342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97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4338"/>
    </mc:Choice>
    <mc:Fallback>
      <p:transition spd="slow" advTm="643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Results; Interventions during admission</a:t>
            </a:r>
            <a:endParaRPr lang="en-GB" dirty="0"/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2983407"/>
              </p:ext>
            </p:extLst>
          </p:nvPr>
        </p:nvGraphicFramePr>
        <p:xfrm>
          <a:off x="2565794" y="1904999"/>
          <a:ext cx="7855746" cy="44958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Oval 9"/>
          <p:cNvSpPr/>
          <p:nvPr/>
        </p:nvSpPr>
        <p:spPr>
          <a:xfrm rot="2471190">
            <a:off x="2774952" y="5312602"/>
            <a:ext cx="403224" cy="93814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771" end="469.0272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00569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225"/>
    </mc:Choice>
    <mc:Fallback>
      <p:transition spd="slow" advTm="372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Results; Cause of death 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484310" y="2201778"/>
            <a:ext cx="10018713" cy="413485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GB" dirty="0" smtClean="0"/>
          </a:p>
          <a:p>
            <a:r>
              <a:rPr lang="en-GB" b="1" dirty="0" smtClean="0"/>
              <a:t>23.4% </a:t>
            </a:r>
            <a:r>
              <a:rPr lang="en-GB" dirty="0" smtClean="0"/>
              <a:t>(36/ 154) had cause of death primarily related to cancer </a:t>
            </a:r>
          </a:p>
          <a:p>
            <a:pPr lvl="1"/>
            <a:r>
              <a:rPr lang="en-GB" dirty="0" smtClean="0"/>
              <a:t>1. Prostate</a:t>
            </a:r>
            <a:r>
              <a:rPr lang="en-GB" dirty="0"/>
              <a:t>, </a:t>
            </a:r>
            <a:r>
              <a:rPr lang="en-GB" dirty="0" smtClean="0"/>
              <a:t>2. bladder</a:t>
            </a:r>
            <a:r>
              <a:rPr lang="en-GB" dirty="0"/>
              <a:t>, </a:t>
            </a:r>
            <a:r>
              <a:rPr lang="en-GB" dirty="0" smtClean="0"/>
              <a:t>3. other cancers</a:t>
            </a:r>
            <a:endParaRPr lang="en-GB" dirty="0"/>
          </a:p>
          <a:p>
            <a:r>
              <a:rPr lang="en-GB" b="1" dirty="0" smtClean="0"/>
              <a:t>22.7% </a:t>
            </a:r>
            <a:r>
              <a:rPr lang="en-GB" dirty="0" smtClean="0"/>
              <a:t>(35/154) had a cause of death primarily related to sepsis or infection</a:t>
            </a:r>
          </a:p>
          <a:p>
            <a:pPr lvl="1"/>
            <a:r>
              <a:rPr lang="en-GB" dirty="0" smtClean="0"/>
              <a:t>Primarily </a:t>
            </a:r>
            <a:r>
              <a:rPr lang="en-GB" dirty="0" err="1" smtClean="0"/>
              <a:t>urosepsis</a:t>
            </a:r>
            <a:r>
              <a:rPr lang="en-GB" dirty="0" smtClean="0"/>
              <a:t> (14/154)</a:t>
            </a:r>
          </a:p>
          <a:p>
            <a:r>
              <a:rPr lang="en-GB" b="1" dirty="0" smtClean="0"/>
              <a:t>42</a:t>
            </a:r>
            <a:r>
              <a:rPr lang="en-GB" b="1" smtClean="0"/>
              <a:t>%</a:t>
            </a:r>
            <a:r>
              <a:rPr lang="en-GB" smtClean="0"/>
              <a:t> </a:t>
            </a:r>
            <a:r>
              <a:rPr lang="en-GB" smtClean="0"/>
              <a:t>(65/154) of </a:t>
            </a:r>
            <a:r>
              <a:rPr lang="en-GB" dirty="0" smtClean="0"/>
              <a:t>patients cause of death could not be identified on electronic record</a:t>
            </a:r>
          </a:p>
          <a:p>
            <a:r>
              <a:rPr lang="en-GB" dirty="0" smtClean="0"/>
              <a:t>Other causes of death; pneumonia, </a:t>
            </a:r>
            <a:r>
              <a:rPr lang="en-GB" dirty="0"/>
              <a:t>COPD</a:t>
            </a:r>
            <a:r>
              <a:rPr lang="en-GB" dirty="0" smtClean="0"/>
              <a:t>, IHD, heart failure, post operative complications, GI complications, UGIB, renal failure, and stroke</a:t>
            </a:r>
          </a:p>
          <a:p>
            <a:r>
              <a:rPr lang="en-GB" b="1" dirty="0" smtClean="0"/>
              <a:t>24 </a:t>
            </a:r>
            <a:r>
              <a:rPr lang="en-GB" b="1" smtClean="0"/>
              <a:t>patients </a:t>
            </a:r>
            <a:r>
              <a:rPr lang="en-GB" smtClean="0"/>
              <a:t>in total died </a:t>
            </a:r>
            <a:r>
              <a:rPr lang="en-GB" dirty="0" smtClean="0"/>
              <a:t>of causes which were not related to an underlying urological problem. </a:t>
            </a:r>
            <a:endParaRPr lang="en-GB" dirty="0"/>
          </a:p>
          <a:p>
            <a:endParaRPr lang="en-GB" dirty="0" smtClean="0"/>
          </a:p>
        </p:txBody>
      </p:sp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862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36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822"/>
    </mc:Choice>
    <mc:Fallback>
      <p:transition spd="slow" advTm="518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Conclusions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122096"/>
            <a:ext cx="10018713" cy="3979653"/>
          </a:xfrm>
        </p:spPr>
        <p:txBody>
          <a:bodyPr>
            <a:normAutofit/>
          </a:bodyPr>
          <a:lstStyle/>
          <a:p>
            <a:r>
              <a:rPr lang="en-GB" dirty="0"/>
              <a:t>The majority of patients who died </a:t>
            </a:r>
            <a:r>
              <a:rPr lang="en-GB" dirty="0" smtClean="0"/>
              <a:t>were </a:t>
            </a:r>
            <a:r>
              <a:rPr lang="en-GB" dirty="0"/>
              <a:t>of advanced age with a progressive cancer diagnosis and multiple comorbidity. </a:t>
            </a:r>
            <a:endParaRPr lang="en-GB" dirty="0" smtClean="0"/>
          </a:p>
          <a:p>
            <a:r>
              <a:rPr lang="en-GB" dirty="0" smtClean="0"/>
              <a:t>91/136 </a:t>
            </a:r>
            <a:r>
              <a:rPr lang="en-GB" dirty="0"/>
              <a:t>emergency </a:t>
            </a:r>
            <a:r>
              <a:rPr lang="en-GB" dirty="0" smtClean="0"/>
              <a:t>admission patients </a:t>
            </a:r>
            <a:r>
              <a:rPr lang="en-GB" dirty="0"/>
              <a:t>ultimately had no surgical </a:t>
            </a:r>
            <a:r>
              <a:rPr lang="en-GB" dirty="0" smtClean="0"/>
              <a:t>intervention.</a:t>
            </a:r>
          </a:p>
          <a:p>
            <a:r>
              <a:rPr lang="en-GB" dirty="0" smtClean="0"/>
              <a:t>These </a:t>
            </a:r>
            <a:r>
              <a:rPr lang="en-GB" smtClean="0"/>
              <a:t>patients </a:t>
            </a:r>
            <a:r>
              <a:rPr lang="en-GB" smtClean="0"/>
              <a:t>could </a:t>
            </a:r>
            <a:r>
              <a:rPr lang="en-GB" dirty="0" smtClean="0"/>
              <a:t>have possibly </a:t>
            </a:r>
            <a:r>
              <a:rPr lang="en-GB" smtClean="0"/>
              <a:t>avoided admission.</a:t>
            </a:r>
            <a:endParaRPr lang="en-GB" dirty="0" smtClean="0"/>
          </a:p>
          <a:p>
            <a:r>
              <a:rPr lang="en-GB" dirty="0" smtClean="0"/>
              <a:t>Benefits for patients </a:t>
            </a:r>
            <a:r>
              <a:rPr lang="en-GB" dirty="0" smtClean="0"/>
              <a:t>and </a:t>
            </a:r>
            <a:r>
              <a:rPr lang="en-GB" dirty="0" smtClean="0"/>
              <a:t>for optimising the capacity of the Urology department.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797" end="2624.1882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4888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7847"/>
    </mc:Choice>
    <mc:Fallback>
      <p:transition spd="slow" advTm="878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7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60461</TotalTime>
  <Words>366</Words>
  <Application>Microsoft Office PowerPoint</Application>
  <PresentationFormat>Widescreen</PresentationFormat>
  <Paragraphs>43</Paragraphs>
  <Slides>7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Corbel</vt:lpstr>
      <vt:lpstr>Parallax</vt:lpstr>
      <vt:lpstr>A 5 year retrospective clinical audit of inpatient deaths at a busy regional Urology centre </vt:lpstr>
      <vt:lpstr>Background</vt:lpstr>
      <vt:lpstr>Methods </vt:lpstr>
      <vt:lpstr>Results; Nature of admission and patient demographics </vt:lpstr>
      <vt:lpstr>Results; Interventions during admission</vt:lpstr>
      <vt:lpstr>Results; Cause of death </vt:lpstr>
      <vt:lpstr>Conclusions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retrospective clinical audit of inpatient deaths at a regional Urology centre</dc:title>
  <dc:creator>Richard Weir</dc:creator>
  <cp:lastModifiedBy>Richard Weir</cp:lastModifiedBy>
  <cp:revision>25</cp:revision>
  <dcterms:created xsi:type="dcterms:W3CDTF">2020-09-11T12:27:45Z</dcterms:created>
  <dcterms:modified xsi:type="dcterms:W3CDTF">2020-10-26T11:34:15Z</dcterms:modified>
</cp:coreProperties>
</file>