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1638"/>
    <p:restoredTop sz="83761"/>
  </p:normalViewPr>
  <p:slideViewPr>
    <p:cSldViewPr snapToGrid="0" snapToObjects="1">
      <p:cViewPr varScale="1">
        <p:scale>
          <a:sx n="95" d="100"/>
          <a:sy n="95" d="100"/>
        </p:scale>
        <p:origin x="1448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390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Treatment</a:t>
            </a:r>
            <a:r>
              <a:rPr lang="en-US" baseline="0"/>
              <a:t> Modality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Laser</c:v>
                </c:pt>
                <c:pt idx="1">
                  <c:v>Stone Punch</c:v>
                </c:pt>
                <c:pt idx="2">
                  <c:v>Washout</c:v>
                </c:pt>
                <c:pt idx="3">
                  <c:v>Basket</c:v>
                </c:pt>
                <c:pt idx="4">
                  <c:v>Lithoclast</c:v>
                </c:pt>
                <c:pt idx="5">
                  <c:v>Ultrasound</c:v>
                </c:pt>
                <c:pt idx="6">
                  <c:v>Combination</c:v>
                </c:pt>
                <c:pt idx="7">
                  <c:v>Open</c:v>
                </c:pt>
                <c:pt idx="8">
                  <c:v>Abandoned</c:v>
                </c:pt>
                <c:pt idx="9">
                  <c:v>Not Documented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143</c:v>
                </c:pt>
                <c:pt idx="1">
                  <c:v>85</c:v>
                </c:pt>
                <c:pt idx="2">
                  <c:v>18</c:v>
                </c:pt>
                <c:pt idx="3">
                  <c:v>7</c:v>
                </c:pt>
                <c:pt idx="4">
                  <c:v>6</c:v>
                </c:pt>
                <c:pt idx="5">
                  <c:v>1</c:v>
                </c:pt>
                <c:pt idx="6">
                  <c:v>6</c:v>
                </c:pt>
                <c:pt idx="7">
                  <c:v>8</c:v>
                </c:pt>
                <c:pt idx="8">
                  <c:v>1</c:v>
                </c:pt>
                <c:pt idx="9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B8-564D-8BAB-FE9193533EF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3710032"/>
        <c:axId val="123711664"/>
      </c:barChart>
      <c:catAx>
        <c:axId val="123710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3711664"/>
        <c:crosses val="autoZero"/>
        <c:auto val="1"/>
        <c:lblAlgn val="ctr"/>
        <c:lblOffset val="100"/>
        <c:noMultiLvlLbl val="0"/>
      </c:catAx>
      <c:valAx>
        <c:axId val="123711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3710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EB384D-E137-4808-9919-C3990157857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85481AF-88DD-4FD6-A150-F71F2CD18554}">
      <dgm:prSet/>
      <dgm:spPr/>
      <dgm:t>
        <a:bodyPr/>
        <a:lstStyle/>
        <a:p>
          <a:r>
            <a:rPr lang="en-US"/>
            <a:t>Retrospective study</a:t>
          </a:r>
        </a:p>
      </dgm:t>
    </dgm:pt>
    <dgm:pt modelId="{632B0DB2-D58F-4420-8218-7FF8F668281B}" type="parTrans" cxnId="{0424BEC2-3644-44D2-8FD4-49DDD668B8E5}">
      <dgm:prSet/>
      <dgm:spPr/>
      <dgm:t>
        <a:bodyPr/>
        <a:lstStyle/>
        <a:p>
          <a:endParaRPr lang="en-US"/>
        </a:p>
      </dgm:t>
    </dgm:pt>
    <dgm:pt modelId="{1F071E02-3526-44BE-BE33-912DC8370605}" type="sibTrans" cxnId="{0424BEC2-3644-44D2-8FD4-49DDD668B8E5}">
      <dgm:prSet/>
      <dgm:spPr/>
      <dgm:t>
        <a:bodyPr/>
        <a:lstStyle/>
        <a:p>
          <a:endParaRPr lang="en-US"/>
        </a:p>
      </dgm:t>
    </dgm:pt>
    <dgm:pt modelId="{C94ED1FA-D6F3-46C9-890F-289966268D17}">
      <dgm:prSet/>
      <dgm:spPr/>
      <dgm:t>
        <a:bodyPr/>
        <a:lstStyle/>
        <a:p>
          <a:r>
            <a:rPr lang="en-US"/>
            <a:t>Looking at all patients who had litholapaxy over a 4-year period</a:t>
          </a:r>
        </a:p>
      </dgm:t>
    </dgm:pt>
    <dgm:pt modelId="{A7BD892E-C165-42F9-86DE-2BB76E8133E7}" type="parTrans" cxnId="{EF96B46F-665B-49A9-AB08-176236663064}">
      <dgm:prSet/>
      <dgm:spPr/>
      <dgm:t>
        <a:bodyPr/>
        <a:lstStyle/>
        <a:p>
          <a:endParaRPr lang="en-US"/>
        </a:p>
      </dgm:t>
    </dgm:pt>
    <dgm:pt modelId="{B78C3DA5-93AB-44ED-B53C-15A61E1C75A8}" type="sibTrans" cxnId="{EF96B46F-665B-49A9-AB08-176236663064}">
      <dgm:prSet/>
      <dgm:spPr/>
      <dgm:t>
        <a:bodyPr/>
        <a:lstStyle/>
        <a:p>
          <a:endParaRPr lang="en-US"/>
        </a:p>
      </dgm:t>
    </dgm:pt>
    <dgm:pt modelId="{6D99B540-7C43-4D33-A808-7863D018EEA7}">
      <dgm:prSet/>
      <dgm:spPr/>
      <dgm:t>
        <a:bodyPr/>
        <a:lstStyle/>
        <a:p>
          <a:r>
            <a:rPr lang="en-US"/>
            <a:t>Collected demographic data, co-morbidities, treatment modality and complications</a:t>
          </a:r>
        </a:p>
      </dgm:t>
    </dgm:pt>
    <dgm:pt modelId="{7DED81EE-DCDC-4EFB-B019-B90677CB8EC4}" type="parTrans" cxnId="{25405347-45BF-4438-9ED2-3984575D9FAF}">
      <dgm:prSet/>
      <dgm:spPr/>
      <dgm:t>
        <a:bodyPr/>
        <a:lstStyle/>
        <a:p>
          <a:endParaRPr lang="en-US"/>
        </a:p>
      </dgm:t>
    </dgm:pt>
    <dgm:pt modelId="{CCA35961-757B-4AAE-B705-A789E35C6639}" type="sibTrans" cxnId="{25405347-45BF-4438-9ED2-3984575D9FAF}">
      <dgm:prSet/>
      <dgm:spPr/>
      <dgm:t>
        <a:bodyPr/>
        <a:lstStyle/>
        <a:p>
          <a:endParaRPr lang="en-US"/>
        </a:p>
      </dgm:t>
    </dgm:pt>
    <dgm:pt modelId="{2149C4AA-F71F-C04D-A410-FEAF58C3446B}" type="pres">
      <dgm:prSet presAssocID="{53EB384D-E137-4808-9919-C39901578572}" presName="linear" presStyleCnt="0">
        <dgm:presLayoutVars>
          <dgm:animLvl val="lvl"/>
          <dgm:resizeHandles val="exact"/>
        </dgm:presLayoutVars>
      </dgm:prSet>
      <dgm:spPr/>
    </dgm:pt>
    <dgm:pt modelId="{EAD41F3A-904A-E84D-86AA-CDEC56FCE2AC}" type="pres">
      <dgm:prSet presAssocID="{785481AF-88DD-4FD6-A150-F71F2CD1855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3B62052-7DA9-B04C-9D77-553F6791E8D9}" type="pres">
      <dgm:prSet presAssocID="{1F071E02-3526-44BE-BE33-912DC8370605}" presName="spacer" presStyleCnt="0"/>
      <dgm:spPr/>
    </dgm:pt>
    <dgm:pt modelId="{141D435C-A4AE-3246-8AD4-D7E5DD3E7EC7}" type="pres">
      <dgm:prSet presAssocID="{C94ED1FA-D6F3-46C9-890F-289966268D1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ACF9FBC-145E-8749-9FAC-A82D37225EF1}" type="pres">
      <dgm:prSet presAssocID="{B78C3DA5-93AB-44ED-B53C-15A61E1C75A8}" presName="spacer" presStyleCnt="0"/>
      <dgm:spPr/>
    </dgm:pt>
    <dgm:pt modelId="{6BA089E4-0E30-F84A-86B9-D3C6FF147347}" type="pres">
      <dgm:prSet presAssocID="{6D99B540-7C43-4D33-A808-7863D018EEA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C28B709-2D55-6044-8D93-C5BAF472D1F9}" type="presOf" srcId="{C94ED1FA-D6F3-46C9-890F-289966268D17}" destId="{141D435C-A4AE-3246-8AD4-D7E5DD3E7EC7}" srcOrd="0" destOrd="0" presId="urn:microsoft.com/office/officeart/2005/8/layout/vList2"/>
    <dgm:cxn modelId="{25405347-45BF-4438-9ED2-3984575D9FAF}" srcId="{53EB384D-E137-4808-9919-C39901578572}" destId="{6D99B540-7C43-4D33-A808-7863D018EEA7}" srcOrd="2" destOrd="0" parTransId="{7DED81EE-DCDC-4EFB-B019-B90677CB8EC4}" sibTransId="{CCA35961-757B-4AAE-B705-A789E35C6639}"/>
    <dgm:cxn modelId="{EF96B46F-665B-49A9-AB08-176236663064}" srcId="{53EB384D-E137-4808-9919-C39901578572}" destId="{C94ED1FA-D6F3-46C9-890F-289966268D17}" srcOrd="1" destOrd="0" parTransId="{A7BD892E-C165-42F9-86DE-2BB76E8133E7}" sibTransId="{B78C3DA5-93AB-44ED-B53C-15A61E1C75A8}"/>
    <dgm:cxn modelId="{21054453-D79E-C441-A2C5-02291F7FCEF8}" type="presOf" srcId="{53EB384D-E137-4808-9919-C39901578572}" destId="{2149C4AA-F71F-C04D-A410-FEAF58C3446B}" srcOrd="0" destOrd="0" presId="urn:microsoft.com/office/officeart/2005/8/layout/vList2"/>
    <dgm:cxn modelId="{66ACD457-2CC7-104E-8056-E7337A311E31}" type="presOf" srcId="{785481AF-88DD-4FD6-A150-F71F2CD18554}" destId="{EAD41F3A-904A-E84D-86AA-CDEC56FCE2AC}" srcOrd="0" destOrd="0" presId="urn:microsoft.com/office/officeart/2005/8/layout/vList2"/>
    <dgm:cxn modelId="{0424BEC2-3644-44D2-8FD4-49DDD668B8E5}" srcId="{53EB384D-E137-4808-9919-C39901578572}" destId="{785481AF-88DD-4FD6-A150-F71F2CD18554}" srcOrd="0" destOrd="0" parTransId="{632B0DB2-D58F-4420-8218-7FF8F668281B}" sibTransId="{1F071E02-3526-44BE-BE33-912DC8370605}"/>
    <dgm:cxn modelId="{1129E4EE-2ED2-ED41-B94F-00B6D6EB8B86}" type="presOf" srcId="{6D99B540-7C43-4D33-A808-7863D018EEA7}" destId="{6BA089E4-0E30-F84A-86B9-D3C6FF147347}" srcOrd="0" destOrd="0" presId="urn:microsoft.com/office/officeart/2005/8/layout/vList2"/>
    <dgm:cxn modelId="{7A742B8D-4169-C544-9C4E-00705B62F8A3}" type="presParOf" srcId="{2149C4AA-F71F-C04D-A410-FEAF58C3446B}" destId="{EAD41F3A-904A-E84D-86AA-CDEC56FCE2AC}" srcOrd="0" destOrd="0" presId="urn:microsoft.com/office/officeart/2005/8/layout/vList2"/>
    <dgm:cxn modelId="{2D802DCF-1008-4840-A8C4-983D1F4F8587}" type="presParOf" srcId="{2149C4AA-F71F-C04D-A410-FEAF58C3446B}" destId="{33B62052-7DA9-B04C-9D77-553F6791E8D9}" srcOrd="1" destOrd="0" presId="urn:microsoft.com/office/officeart/2005/8/layout/vList2"/>
    <dgm:cxn modelId="{213FD3B8-A3B3-3741-9631-4D08303497FD}" type="presParOf" srcId="{2149C4AA-F71F-C04D-A410-FEAF58C3446B}" destId="{141D435C-A4AE-3246-8AD4-D7E5DD3E7EC7}" srcOrd="2" destOrd="0" presId="urn:microsoft.com/office/officeart/2005/8/layout/vList2"/>
    <dgm:cxn modelId="{093FEEAA-AC16-9449-B730-93DA2EDB25CB}" type="presParOf" srcId="{2149C4AA-F71F-C04D-A410-FEAF58C3446B}" destId="{5ACF9FBC-145E-8749-9FAC-A82D37225EF1}" srcOrd="3" destOrd="0" presId="urn:microsoft.com/office/officeart/2005/8/layout/vList2"/>
    <dgm:cxn modelId="{5A41F9D1-8EAC-6843-AADF-15DD11D7BF56}" type="presParOf" srcId="{2149C4AA-F71F-C04D-A410-FEAF58C3446B}" destId="{6BA089E4-0E30-F84A-86B9-D3C6FF14734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D41F3A-904A-E84D-86AA-CDEC56FCE2AC}">
      <dsp:nvSpPr>
        <dsp:cNvPr id="0" name=""/>
        <dsp:cNvSpPr/>
      </dsp:nvSpPr>
      <dsp:spPr>
        <a:xfrm>
          <a:off x="0" y="83926"/>
          <a:ext cx="5257800" cy="171942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Retrospective study</a:t>
          </a:r>
        </a:p>
      </dsp:txBody>
      <dsp:txXfrm>
        <a:off x="83935" y="167861"/>
        <a:ext cx="5089930" cy="1551554"/>
      </dsp:txXfrm>
    </dsp:sp>
    <dsp:sp modelId="{141D435C-A4AE-3246-8AD4-D7E5DD3E7EC7}">
      <dsp:nvSpPr>
        <dsp:cNvPr id="0" name=""/>
        <dsp:cNvSpPr/>
      </dsp:nvSpPr>
      <dsp:spPr>
        <a:xfrm>
          <a:off x="0" y="1892631"/>
          <a:ext cx="5257800" cy="1719424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Looking at all patients who had litholapaxy over a 4-year period</a:t>
          </a:r>
        </a:p>
      </dsp:txBody>
      <dsp:txXfrm>
        <a:off x="83935" y="1976566"/>
        <a:ext cx="5089930" cy="1551554"/>
      </dsp:txXfrm>
    </dsp:sp>
    <dsp:sp modelId="{6BA089E4-0E30-F84A-86B9-D3C6FF147347}">
      <dsp:nvSpPr>
        <dsp:cNvPr id="0" name=""/>
        <dsp:cNvSpPr/>
      </dsp:nvSpPr>
      <dsp:spPr>
        <a:xfrm>
          <a:off x="0" y="3701336"/>
          <a:ext cx="5257800" cy="1719424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Collected demographic data, co-morbidities, treatment modality and complications</a:t>
          </a:r>
        </a:p>
      </dsp:txBody>
      <dsp:txXfrm>
        <a:off x="83935" y="3785271"/>
        <a:ext cx="5089930" cy="1551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CE74BF-F533-3741-A58E-3234E6ABF59A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735CD-A35C-D84C-9E11-5E024823F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929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1735CD-A35C-D84C-9E11-5E024823F8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913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Bladder stones are treated by urologists commonly, but there are no clear guidelines into best practice for treating them. A single centre retrospective study was performed looking at how bladder stones were treated, and associated outcomes, to see if there were any trends that could be identified.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1735CD-A35C-D84C-9E11-5E024823F8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999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looked retrospectively at all bladder stone operations performed over a 4-year period and collected demographic data, co-morbidities, treatment modality and complications.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1735CD-A35C-D84C-9E11-5E024823F8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688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318 patients, 14% female (46) 86% (274) male, the operations were broken down as follows; 143 laser fragmentation, 85 stone punch/stent grasper, 18 washout/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elick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7 basketed, 6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lithoclast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 US, 6 combination of previous methods, 8 open, 1 abandoned, 44 not documented. Overall there was a complication rate of 3% (10), and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Clavien-Dindo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complication rate of &gt;3 was less than 1% (2) of patients. 73 of the patients had neuropathic comorbidities. 8 patients were admitted as an emergency. The median length of stay was 1 day (range 0-56 days).</a:t>
            </a:r>
            <a:r>
              <a:rPr lang="en-GB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1735CD-A35C-D84C-9E11-5E024823F87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279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review of our practice has shown that there are many ways to treat bladder stones, we primarily use laser fragmentation or stone punch. In our experience the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litholapaxy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safe, with an overall complication rate of 3%, and a short length of stay.</a:t>
            </a:r>
            <a:r>
              <a:rPr lang="en-GB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1735CD-A35C-D84C-9E11-5E024823F8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73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3678-6050-294F-9E0F-B4FC32A91FB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FDAF-8E27-C24E-B0E3-AFFBFFD6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699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3678-6050-294F-9E0F-B4FC32A91FB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FDAF-8E27-C24E-B0E3-AFFBFFD6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042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3678-6050-294F-9E0F-B4FC32A91FB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FDAF-8E27-C24E-B0E3-AFFBFFD6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42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3678-6050-294F-9E0F-B4FC32A91FB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FDAF-8E27-C24E-B0E3-AFFBFFD6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384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3678-6050-294F-9E0F-B4FC32A91FB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FDAF-8E27-C24E-B0E3-AFFBFFD6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203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3678-6050-294F-9E0F-B4FC32A91FB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FDAF-8E27-C24E-B0E3-AFFBFFD6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005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3678-6050-294F-9E0F-B4FC32A91FB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FDAF-8E27-C24E-B0E3-AFFBFFD6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514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3678-6050-294F-9E0F-B4FC32A91FB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FDAF-8E27-C24E-B0E3-AFFBFFD6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888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3678-6050-294F-9E0F-B4FC32A91FB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FDAF-8E27-C24E-B0E3-AFFBFFD6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832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3678-6050-294F-9E0F-B4FC32A91FB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FDAF-8E27-C24E-B0E3-AFFBFFD6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3678-6050-294F-9E0F-B4FC32A91FB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FDAF-8E27-C24E-B0E3-AFFBFFD6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359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83678-6050-294F-9E0F-B4FC32A91FB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9FDAF-8E27-C24E-B0E3-AFFBFFD68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99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3.xml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chart" Target="../charts/char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475749F-F487-4EFB-ABC7-C1359590E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B2CF25-7538-E74E-8284-ABCE1723A7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0281" y="921452"/>
            <a:ext cx="4985018" cy="3268639"/>
          </a:xfrm>
        </p:spPr>
        <p:txBody>
          <a:bodyPr anchor="b">
            <a:normAutofit/>
          </a:bodyPr>
          <a:lstStyle/>
          <a:p>
            <a:pPr algn="l"/>
            <a:r>
              <a:rPr lang="en-US" sz="4500" dirty="0"/>
              <a:t>Retrospective Study Looking at the Treatment of Bladder Stones at Freeman Hospital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269478-4414-3D46-8494-395A1F45C6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8119" y="4629685"/>
            <a:ext cx="6574804" cy="1420409"/>
          </a:xfrm>
        </p:spPr>
        <p:txBody>
          <a:bodyPr anchor="t">
            <a:normAutofit/>
          </a:bodyPr>
          <a:lstStyle/>
          <a:p>
            <a:pPr algn="l"/>
            <a:r>
              <a:rPr lang="en-US" dirty="0" err="1"/>
              <a:t>Mr</a:t>
            </a:r>
            <a:r>
              <a:rPr lang="en-US" dirty="0"/>
              <a:t> Niall Gilliland, Dr Chloe Roy, Dr Olivia Worthy, </a:t>
            </a:r>
            <a:r>
              <a:rPr lang="en-US" dirty="0" err="1"/>
              <a:t>Mr</a:t>
            </a:r>
            <a:r>
              <a:rPr lang="en-US" dirty="0"/>
              <a:t> </a:t>
            </a:r>
            <a:r>
              <a:rPr lang="en-US" dirty="0" err="1"/>
              <a:t>Rajan</a:t>
            </a:r>
            <a:r>
              <a:rPr lang="en-US" dirty="0"/>
              <a:t> </a:t>
            </a:r>
            <a:r>
              <a:rPr lang="en-US" dirty="0" err="1"/>
              <a:t>Veeratterapillay</a:t>
            </a:r>
            <a:r>
              <a:rPr lang="en-US" dirty="0"/>
              <a:t>, </a:t>
            </a:r>
            <a:r>
              <a:rPr lang="en-US" dirty="0" err="1"/>
              <a:t>Mr</a:t>
            </a:r>
            <a:r>
              <a:rPr lang="en-US" dirty="0"/>
              <a:t> Toby Page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6D6FAA8-41A5-46EA-A8AB-E9D2754A6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00601" y="1073777"/>
            <a:ext cx="5623281" cy="4686943"/>
          </a:xfrm>
          <a:custGeom>
            <a:avLst/>
            <a:gdLst>
              <a:gd name="connsiteX0" fmla="*/ 2768595 w 4574113"/>
              <a:gd name="connsiteY0" fmla="*/ 2476119 h 3812472"/>
              <a:gd name="connsiteX1" fmla="*/ 3374676 w 4574113"/>
              <a:gd name="connsiteY1" fmla="*/ 2476119 h 3812472"/>
              <a:gd name="connsiteX2" fmla="*/ 3403209 w 4574113"/>
              <a:gd name="connsiteY2" fmla="*/ 2479909 h 3812472"/>
              <a:gd name="connsiteX3" fmla="*/ 3422833 w 4574113"/>
              <a:gd name="connsiteY3" fmla="*/ 2488137 h 3812472"/>
              <a:gd name="connsiteX4" fmla="*/ 3410840 w 4574113"/>
              <a:gd name="connsiteY4" fmla="*/ 2508879 h 3812472"/>
              <a:gd name="connsiteX5" fmla="*/ 2985934 w 4574113"/>
              <a:gd name="connsiteY5" fmla="*/ 3243764 h 3812472"/>
              <a:gd name="connsiteX6" fmla="*/ 2732784 w 4574113"/>
              <a:gd name="connsiteY6" fmla="*/ 3390890 h 3812472"/>
              <a:gd name="connsiteX7" fmla="*/ 2529297 w 4574113"/>
              <a:gd name="connsiteY7" fmla="*/ 3390890 h 3812472"/>
              <a:gd name="connsiteX8" fmla="*/ 2505559 w 4574113"/>
              <a:gd name="connsiteY8" fmla="*/ 3390890 h 3812472"/>
              <a:gd name="connsiteX9" fmla="*/ 2482907 w 4574113"/>
              <a:gd name="connsiteY9" fmla="*/ 3351884 h 3812472"/>
              <a:gd name="connsiteX10" fmla="*/ 2371959 w 4574113"/>
              <a:gd name="connsiteY10" fmla="*/ 3160822 h 3812472"/>
              <a:gd name="connsiteX11" fmla="*/ 2371959 w 4574113"/>
              <a:gd name="connsiteY11" fmla="*/ 3053878 h 3812472"/>
              <a:gd name="connsiteX12" fmla="*/ 2675654 w 4574113"/>
              <a:gd name="connsiteY12" fmla="*/ 2530895 h 3812472"/>
              <a:gd name="connsiteX13" fmla="*/ 2768595 w 4574113"/>
              <a:gd name="connsiteY13" fmla="*/ 2476119 h 3812472"/>
              <a:gd name="connsiteX14" fmla="*/ 3909778 w 4574113"/>
              <a:gd name="connsiteY14" fmla="*/ 676847 h 3812472"/>
              <a:gd name="connsiteX15" fmla="*/ 4305516 w 4574113"/>
              <a:gd name="connsiteY15" fmla="*/ 676847 h 3812472"/>
              <a:gd name="connsiteX16" fmla="*/ 4367056 w 4574113"/>
              <a:gd name="connsiteY16" fmla="*/ 712612 h 3812472"/>
              <a:gd name="connsiteX17" fmla="*/ 4564498 w 4574113"/>
              <a:gd name="connsiteY17" fmla="*/ 1054092 h 3812472"/>
              <a:gd name="connsiteX18" fmla="*/ 4564498 w 4574113"/>
              <a:gd name="connsiteY18" fmla="*/ 1123921 h 3812472"/>
              <a:gd name="connsiteX19" fmla="*/ 4367056 w 4574113"/>
              <a:gd name="connsiteY19" fmla="*/ 1465401 h 3812472"/>
              <a:gd name="connsiteX20" fmla="*/ 4305516 w 4574113"/>
              <a:gd name="connsiteY20" fmla="*/ 1501167 h 3812472"/>
              <a:gd name="connsiteX21" fmla="*/ 3909778 w 4574113"/>
              <a:gd name="connsiteY21" fmla="*/ 1501167 h 3812472"/>
              <a:gd name="connsiteX22" fmla="*/ 3849091 w 4574113"/>
              <a:gd name="connsiteY22" fmla="*/ 1465401 h 3812472"/>
              <a:gd name="connsiteX23" fmla="*/ 3650795 w 4574113"/>
              <a:gd name="connsiteY23" fmla="*/ 1123921 h 3812472"/>
              <a:gd name="connsiteX24" fmla="*/ 3650795 w 4574113"/>
              <a:gd name="connsiteY24" fmla="*/ 1054092 h 3812472"/>
              <a:gd name="connsiteX25" fmla="*/ 3849091 w 4574113"/>
              <a:gd name="connsiteY25" fmla="*/ 712612 h 3812472"/>
              <a:gd name="connsiteX26" fmla="*/ 3909778 w 4574113"/>
              <a:gd name="connsiteY26" fmla="*/ 676847 h 3812472"/>
              <a:gd name="connsiteX27" fmla="*/ 1104892 w 4574113"/>
              <a:gd name="connsiteY27" fmla="*/ 0 h 3812472"/>
              <a:gd name="connsiteX28" fmla="*/ 2732784 w 4574113"/>
              <a:gd name="connsiteY28" fmla="*/ 0 h 3812472"/>
              <a:gd name="connsiteX29" fmla="*/ 2985934 w 4574113"/>
              <a:gd name="connsiteY29" fmla="*/ 147125 h 3812472"/>
              <a:gd name="connsiteX30" fmla="*/ 3798122 w 4574113"/>
              <a:gd name="connsiteY30" fmla="*/ 1551823 h 3812472"/>
              <a:gd name="connsiteX31" fmla="*/ 3798122 w 4574113"/>
              <a:gd name="connsiteY31" fmla="*/ 1839068 h 3812472"/>
              <a:gd name="connsiteX32" fmla="*/ 3496551 w 4574113"/>
              <a:gd name="connsiteY32" fmla="*/ 2360642 h 3812472"/>
              <a:gd name="connsiteX33" fmla="*/ 3471135 w 4574113"/>
              <a:gd name="connsiteY33" fmla="*/ 2404597 h 3812472"/>
              <a:gd name="connsiteX34" fmla="*/ 3472029 w 4574113"/>
              <a:gd name="connsiteY34" fmla="*/ 2404972 h 3812472"/>
              <a:gd name="connsiteX35" fmla="*/ 3516881 w 4574113"/>
              <a:gd name="connsiteY35" fmla="*/ 2450209 h 3812472"/>
              <a:gd name="connsiteX36" fmla="*/ 3857970 w 4574113"/>
              <a:gd name="connsiteY36" fmla="*/ 3040131 h 3812472"/>
              <a:gd name="connsiteX37" fmla="*/ 3857970 w 4574113"/>
              <a:gd name="connsiteY37" fmla="*/ 3160764 h 3812472"/>
              <a:gd name="connsiteX38" fmla="*/ 3516881 w 4574113"/>
              <a:gd name="connsiteY38" fmla="*/ 3750684 h 3812472"/>
              <a:gd name="connsiteX39" fmla="*/ 3410567 w 4574113"/>
              <a:gd name="connsiteY39" fmla="*/ 3812472 h 3812472"/>
              <a:gd name="connsiteX40" fmla="*/ 2726911 w 4574113"/>
              <a:gd name="connsiteY40" fmla="*/ 3812472 h 3812472"/>
              <a:gd name="connsiteX41" fmla="*/ 2622074 w 4574113"/>
              <a:gd name="connsiteY41" fmla="*/ 3750684 h 3812472"/>
              <a:gd name="connsiteX42" fmla="*/ 2438330 w 4574113"/>
              <a:gd name="connsiteY42" fmla="*/ 3434265 h 3812472"/>
              <a:gd name="connsiteX43" fmla="*/ 2417573 w 4574113"/>
              <a:gd name="connsiteY43" fmla="*/ 3398519 h 3812472"/>
              <a:gd name="connsiteX44" fmla="*/ 2433905 w 4574113"/>
              <a:gd name="connsiteY44" fmla="*/ 3398519 h 3812472"/>
              <a:gd name="connsiteX45" fmla="*/ 2511101 w 4574113"/>
              <a:gd name="connsiteY45" fmla="*/ 3398519 h 3812472"/>
              <a:gd name="connsiteX46" fmla="*/ 2544636 w 4574113"/>
              <a:gd name="connsiteY46" fmla="*/ 3456269 h 3812472"/>
              <a:gd name="connsiteX47" fmla="*/ 2672757 w 4574113"/>
              <a:gd name="connsiteY47" fmla="*/ 3676902 h 3812472"/>
              <a:gd name="connsiteX48" fmla="*/ 2765699 w 4574113"/>
              <a:gd name="connsiteY48" fmla="*/ 3731679 h 3812472"/>
              <a:gd name="connsiteX49" fmla="*/ 3371780 w 4574113"/>
              <a:gd name="connsiteY49" fmla="*/ 3731679 h 3812472"/>
              <a:gd name="connsiteX50" fmla="*/ 3466029 w 4574113"/>
              <a:gd name="connsiteY50" fmla="*/ 3676902 h 3812472"/>
              <a:gd name="connsiteX51" fmla="*/ 3768415 w 4574113"/>
              <a:gd name="connsiteY51" fmla="*/ 3153920 h 3812472"/>
              <a:gd name="connsiteX52" fmla="*/ 3768415 w 4574113"/>
              <a:gd name="connsiteY52" fmla="*/ 3046975 h 3812472"/>
              <a:gd name="connsiteX53" fmla="*/ 3466029 w 4574113"/>
              <a:gd name="connsiteY53" fmla="*/ 2523992 h 3812472"/>
              <a:gd name="connsiteX54" fmla="*/ 3426268 w 4574113"/>
              <a:gd name="connsiteY54" fmla="*/ 2483888 h 3812472"/>
              <a:gd name="connsiteX55" fmla="*/ 3421667 w 4574113"/>
              <a:gd name="connsiteY55" fmla="*/ 2481960 h 3812472"/>
              <a:gd name="connsiteX56" fmla="*/ 3446331 w 4574113"/>
              <a:gd name="connsiteY56" fmla="*/ 2439303 h 3812472"/>
              <a:gd name="connsiteX57" fmla="*/ 3464674 w 4574113"/>
              <a:gd name="connsiteY57" fmla="*/ 2407578 h 3812472"/>
              <a:gd name="connsiteX58" fmla="*/ 3445649 w 4574113"/>
              <a:gd name="connsiteY58" fmla="*/ 2399601 h 3812472"/>
              <a:gd name="connsiteX59" fmla="*/ 3413464 w 4574113"/>
              <a:gd name="connsiteY59" fmla="*/ 2395325 h 3812472"/>
              <a:gd name="connsiteX60" fmla="*/ 2729808 w 4574113"/>
              <a:gd name="connsiteY60" fmla="*/ 2395325 h 3812472"/>
              <a:gd name="connsiteX61" fmla="*/ 2624971 w 4574113"/>
              <a:gd name="connsiteY61" fmla="*/ 2457112 h 3812472"/>
              <a:gd name="connsiteX62" fmla="*/ 2282405 w 4574113"/>
              <a:gd name="connsiteY62" fmla="*/ 3047034 h 3812472"/>
              <a:gd name="connsiteX63" fmla="*/ 2282405 w 4574113"/>
              <a:gd name="connsiteY63" fmla="*/ 3167666 h 3812472"/>
              <a:gd name="connsiteX64" fmla="*/ 2395478 w 4574113"/>
              <a:gd name="connsiteY64" fmla="*/ 3362386 h 3812472"/>
              <a:gd name="connsiteX65" fmla="*/ 2412031 w 4574113"/>
              <a:gd name="connsiteY65" fmla="*/ 3390890 h 3812472"/>
              <a:gd name="connsiteX66" fmla="*/ 2335350 w 4574113"/>
              <a:gd name="connsiteY66" fmla="*/ 3390890 h 3812472"/>
              <a:gd name="connsiteX67" fmla="*/ 1104892 w 4574113"/>
              <a:gd name="connsiteY67" fmla="*/ 3390890 h 3812472"/>
              <a:gd name="connsiteX68" fmla="*/ 855258 w 4574113"/>
              <a:gd name="connsiteY68" fmla="*/ 3243764 h 3812472"/>
              <a:gd name="connsiteX69" fmla="*/ 39555 w 4574113"/>
              <a:gd name="connsiteY69" fmla="*/ 1839068 h 3812472"/>
              <a:gd name="connsiteX70" fmla="*/ 39555 w 4574113"/>
              <a:gd name="connsiteY70" fmla="*/ 1551823 h 3812472"/>
              <a:gd name="connsiteX71" fmla="*/ 855258 w 4574113"/>
              <a:gd name="connsiteY71" fmla="*/ 147125 h 3812472"/>
              <a:gd name="connsiteX72" fmla="*/ 1104892 w 4574113"/>
              <a:gd name="connsiteY72" fmla="*/ 0 h 381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4574113" h="3812472">
                <a:moveTo>
                  <a:pt x="2768595" y="2476119"/>
                </a:moveTo>
                <a:cubicBezTo>
                  <a:pt x="2768595" y="2476119"/>
                  <a:pt x="2768595" y="2476119"/>
                  <a:pt x="3374676" y="2476119"/>
                </a:cubicBezTo>
                <a:cubicBezTo>
                  <a:pt x="3384493" y="2476119"/>
                  <a:pt x="3394066" y="2477423"/>
                  <a:pt x="3403209" y="2479909"/>
                </a:cubicBezTo>
                <a:lnTo>
                  <a:pt x="3422833" y="2488137"/>
                </a:lnTo>
                <a:lnTo>
                  <a:pt x="3410840" y="2508879"/>
                </a:lnTo>
                <a:cubicBezTo>
                  <a:pt x="3302401" y="2696426"/>
                  <a:pt x="3163600" y="2936487"/>
                  <a:pt x="2985934" y="3243764"/>
                </a:cubicBezTo>
                <a:cubicBezTo>
                  <a:pt x="2933195" y="3334842"/>
                  <a:pt x="2838263" y="3390890"/>
                  <a:pt x="2732784" y="3390890"/>
                </a:cubicBezTo>
                <a:cubicBezTo>
                  <a:pt x="2732784" y="3390890"/>
                  <a:pt x="2732784" y="3390890"/>
                  <a:pt x="2529297" y="3390890"/>
                </a:cubicBezTo>
                <a:lnTo>
                  <a:pt x="2505559" y="3390890"/>
                </a:lnTo>
                <a:lnTo>
                  <a:pt x="2482907" y="3351884"/>
                </a:lnTo>
                <a:cubicBezTo>
                  <a:pt x="2451367" y="3297569"/>
                  <a:pt x="2414666" y="3234367"/>
                  <a:pt x="2371959" y="3160822"/>
                </a:cubicBezTo>
                <a:cubicBezTo>
                  <a:pt x="2352324" y="3128217"/>
                  <a:pt x="2352324" y="3086483"/>
                  <a:pt x="2371959" y="3053878"/>
                </a:cubicBezTo>
                <a:cubicBezTo>
                  <a:pt x="2371959" y="3053878"/>
                  <a:pt x="2371959" y="3053878"/>
                  <a:pt x="2675654" y="2530895"/>
                </a:cubicBezTo>
                <a:cubicBezTo>
                  <a:pt x="2693981" y="2496986"/>
                  <a:pt x="2730633" y="2476119"/>
                  <a:pt x="2768595" y="2476119"/>
                </a:cubicBezTo>
                <a:close/>
                <a:moveTo>
                  <a:pt x="3909778" y="676847"/>
                </a:moveTo>
                <a:cubicBezTo>
                  <a:pt x="3909778" y="676847"/>
                  <a:pt x="3909778" y="676847"/>
                  <a:pt x="4305516" y="676847"/>
                </a:cubicBezTo>
                <a:cubicBezTo>
                  <a:pt x="4331158" y="676847"/>
                  <a:pt x="4354235" y="690472"/>
                  <a:pt x="4367056" y="712612"/>
                </a:cubicBezTo>
                <a:cubicBezTo>
                  <a:pt x="4367056" y="712612"/>
                  <a:pt x="4367056" y="712612"/>
                  <a:pt x="4564498" y="1054092"/>
                </a:cubicBezTo>
                <a:cubicBezTo>
                  <a:pt x="4577319" y="1075382"/>
                  <a:pt x="4577319" y="1102632"/>
                  <a:pt x="4564498" y="1123921"/>
                </a:cubicBezTo>
                <a:cubicBezTo>
                  <a:pt x="4564498" y="1123921"/>
                  <a:pt x="4564498" y="1123921"/>
                  <a:pt x="4367056" y="1465401"/>
                </a:cubicBezTo>
                <a:cubicBezTo>
                  <a:pt x="4354235" y="1487542"/>
                  <a:pt x="4331158" y="1501167"/>
                  <a:pt x="4305516" y="1501167"/>
                </a:cubicBezTo>
                <a:cubicBezTo>
                  <a:pt x="4305516" y="1501167"/>
                  <a:pt x="4305516" y="1501167"/>
                  <a:pt x="3909778" y="1501167"/>
                </a:cubicBezTo>
                <a:cubicBezTo>
                  <a:pt x="3884990" y="1501167"/>
                  <a:pt x="3861058" y="1487542"/>
                  <a:pt x="3849091" y="1465401"/>
                </a:cubicBezTo>
                <a:cubicBezTo>
                  <a:pt x="3849091" y="1465401"/>
                  <a:pt x="3849091" y="1465401"/>
                  <a:pt x="3650795" y="1123921"/>
                </a:cubicBezTo>
                <a:cubicBezTo>
                  <a:pt x="3637974" y="1102632"/>
                  <a:pt x="3637974" y="1075382"/>
                  <a:pt x="3650795" y="1054092"/>
                </a:cubicBezTo>
                <a:cubicBezTo>
                  <a:pt x="3650795" y="1054092"/>
                  <a:pt x="3650795" y="1054092"/>
                  <a:pt x="3849091" y="712612"/>
                </a:cubicBezTo>
                <a:cubicBezTo>
                  <a:pt x="3861058" y="690472"/>
                  <a:pt x="3884990" y="676847"/>
                  <a:pt x="3909778" y="676847"/>
                </a:cubicBezTo>
                <a:close/>
                <a:moveTo>
                  <a:pt x="1104892" y="0"/>
                </a:moveTo>
                <a:cubicBezTo>
                  <a:pt x="1104892" y="0"/>
                  <a:pt x="1104892" y="0"/>
                  <a:pt x="2732784" y="0"/>
                </a:cubicBezTo>
                <a:cubicBezTo>
                  <a:pt x="2838263" y="0"/>
                  <a:pt x="2933195" y="56047"/>
                  <a:pt x="2985934" y="147125"/>
                </a:cubicBezTo>
                <a:cubicBezTo>
                  <a:pt x="2985934" y="147125"/>
                  <a:pt x="2985934" y="147125"/>
                  <a:pt x="3798122" y="1551823"/>
                </a:cubicBezTo>
                <a:cubicBezTo>
                  <a:pt x="3850862" y="1639397"/>
                  <a:pt x="3850862" y="1751493"/>
                  <a:pt x="3798122" y="1839068"/>
                </a:cubicBezTo>
                <a:cubicBezTo>
                  <a:pt x="3798122" y="1839068"/>
                  <a:pt x="3798122" y="1839068"/>
                  <a:pt x="3496551" y="2360642"/>
                </a:cubicBezTo>
                <a:lnTo>
                  <a:pt x="3471135" y="2404597"/>
                </a:lnTo>
                <a:lnTo>
                  <a:pt x="3472029" y="2404972"/>
                </a:lnTo>
                <a:cubicBezTo>
                  <a:pt x="3490302" y="2415638"/>
                  <a:pt x="3505806" y="2431084"/>
                  <a:pt x="3516881" y="2450209"/>
                </a:cubicBezTo>
                <a:cubicBezTo>
                  <a:pt x="3516881" y="2450209"/>
                  <a:pt x="3516881" y="2450209"/>
                  <a:pt x="3857970" y="3040131"/>
                </a:cubicBezTo>
                <a:cubicBezTo>
                  <a:pt x="3880120" y="3076909"/>
                  <a:pt x="3880120" y="3123985"/>
                  <a:pt x="3857970" y="3160764"/>
                </a:cubicBezTo>
                <a:cubicBezTo>
                  <a:pt x="3857970" y="3160764"/>
                  <a:pt x="3857970" y="3160764"/>
                  <a:pt x="3516881" y="3750684"/>
                </a:cubicBezTo>
                <a:cubicBezTo>
                  <a:pt x="3494732" y="3788933"/>
                  <a:pt x="3454864" y="3812472"/>
                  <a:pt x="3410567" y="3812472"/>
                </a:cubicBezTo>
                <a:cubicBezTo>
                  <a:pt x="3410567" y="3812472"/>
                  <a:pt x="3410567" y="3812472"/>
                  <a:pt x="2726911" y="3812472"/>
                </a:cubicBezTo>
                <a:cubicBezTo>
                  <a:pt x="2684090" y="3812472"/>
                  <a:pt x="2642747" y="3788933"/>
                  <a:pt x="2622074" y="3750684"/>
                </a:cubicBezTo>
                <a:cubicBezTo>
                  <a:pt x="2622074" y="3750684"/>
                  <a:pt x="2622074" y="3750684"/>
                  <a:pt x="2438330" y="3434265"/>
                </a:cubicBezTo>
                <a:lnTo>
                  <a:pt x="2417573" y="3398519"/>
                </a:lnTo>
                <a:lnTo>
                  <a:pt x="2433905" y="3398519"/>
                </a:lnTo>
                <a:lnTo>
                  <a:pt x="2511101" y="3398519"/>
                </a:lnTo>
                <a:lnTo>
                  <a:pt x="2544636" y="3456269"/>
                </a:lnTo>
                <a:cubicBezTo>
                  <a:pt x="2672757" y="3676902"/>
                  <a:pt x="2672757" y="3676902"/>
                  <a:pt x="2672757" y="3676902"/>
                </a:cubicBezTo>
                <a:cubicBezTo>
                  <a:pt x="2691084" y="3710811"/>
                  <a:pt x="2727737" y="3731679"/>
                  <a:pt x="2765699" y="3731679"/>
                </a:cubicBezTo>
                <a:cubicBezTo>
                  <a:pt x="3371780" y="3731679"/>
                  <a:pt x="3371780" y="3731679"/>
                  <a:pt x="3371780" y="3731679"/>
                </a:cubicBezTo>
                <a:cubicBezTo>
                  <a:pt x="3411050" y="3731679"/>
                  <a:pt x="3446394" y="3710811"/>
                  <a:pt x="3466029" y="3676902"/>
                </a:cubicBezTo>
                <a:cubicBezTo>
                  <a:pt x="3768415" y="3153920"/>
                  <a:pt x="3768415" y="3153920"/>
                  <a:pt x="3768415" y="3153920"/>
                </a:cubicBezTo>
                <a:cubicBezTo>
                  <a:pt x="3788051" y="3121314"/>
                  <a:pt x="3788051" y="3079580"/>
                  <a:pt x="3768415" y="3046975"/>
                </a:cubicBezTo>
                <a:cubicBezTo>
                  <a:pt x="3466029" y="2523992"/>
                  <a:pt x="3466029" y="2523992"/>
                  <a:pt x="3466029" y="2523992"/>
                </a:cubicBezTo>
                <a:cubicBezTo>
                  <a:pt x="3456211" y="2507037"/>
                  <a:pt x="3442467" y="2493343"/>
                  <a:pt x="3426268" y="2483888"/>
                </a:cubicBezTo>
                <a:lnTo>
                  <a:pt x="3421667" y="2481960"/>
                </a:lnTo>
                <a:lnTo>
                  <a:pt x="3446331" y="2439303"/>
                </a:lnTo>
                <a:lnTo>
                  <a:pt x="3464674" y="2407578"/>
                </a:lnTo>
                <a:lnTo>
                  <a:pt x="3445649" y="2399601"/>
                </a:lnTo>
                <a:cubicBezTo>
                  <a:pt x="3435335" y="2396796"/>
                  <a:pt x="3424538" y="2395325"/>
                  <a:pt x="3413464" y="2395325"/>
                </a:cubicBezTo>
                <a:cubicBezTo>
                  <a:pt x="2729808" y="2395325"/>
                  <a:pt x="2729808" y="2395325"/>
                  <a:pt x="2729808" y="2395325"/>
                </a:cubicBezTo>
                <a:cubicBezTo>
                  <a:pt x="2686987" y="2395325"/>
                  <a:pt x="2645644" y="2418863"/>
                  <a:pt x="2624971" y="2457112"/>
                </a:cubicBezTo>
                <a:cubicBezTo>
                  <a:pt x="2282405" y="3047034"/>
                  <a:pt x="2282405" y="3047034"/>
                  <a:pt x="2282405" y="3047034"/>
                </a:cubicBezTo>
                <a:cubicBezTo>
                  <a:pt x="2260256" y="3083811"/>
                  <a:pt x="2260256" y="3130887"/>
                  <a:pt x="2282405" y="3167666"/>
                </a:cubicBezTo>
                <a:cubicBezTo>
                  <a:pt x="2325225" y="3241406"/>
                  <a:pt x="2362693" y="3305929"/>
                  <a:pt x="2395478" y="3362386"/>
                </a:cubicBezTo>
                <a:lnTo>
                  <a:pt x="2412031" y="3390890"/>
                </a:lnTo>
                <a:lnTo>
                  <a:pt x="2335350" y="3390890"/>
                </a:lnTo>
                <a:cubicBezTo>
                  <a:pt x="2096889" y="3390890"/>
                  <a:pt x="1715352" y="3390890"/>
                  <a:pt x="1104892" y="3390890"/>
                </a:cubicBezTo>
                <a:cubicBezTo>
                  <a:pt x="1002929" y="3390890"/>
                  <a:pt x="904482" y="3334842"/>
                  <a:pt x="855258" y="3243764"/>
                </a:cubicBezTo>
                <a:cubicBezTo>
                  <a:pt x="855258" y="3243764"/>
                  <a:pt x="855258" y="3243764"/>
                  <a:pt x="39555" y="1839068"/>
                </a:cubicBezTo>
                <a:cubicBezTo>
                  <a:pt x="-13185" y="1751493"/>
                  <a:pt x="-13185" y="1639397"/>
                  <a:pt x="39555" y="1551823"/>
                </a:cubicBezTo>
                <a:cubicBezTo>
                  <a:pt x="39555" y="1551823"/>
                  <a:pt x="39555" y="1551823"/>
                  <a:pt x="855258" y="147125"/>
                </a:cubicBezTo>
                <a:cubicBezTo>
                  <a:pt x="904482" y="56047"/>
                  <a:pt x="1002929" y="0"/>
                  <a:pt x="110489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4156028-7321-504D-9273-EBB3273E53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09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88"/>
    </mc:Choice>
    <mc:Fallback xmlns="">
      <p:transition spd="slow" advTm="78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91F32EBA-ED97-466E-8CFA-838258415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54A0A1-EB9A-DB42-9E41-2F18240AB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9" y="851517"/>
            <a:ext cx="5130795" cy="1461778"/>
          </a:xfrm>
        </p:spPr>
        <p:txBody>
          <a:bodyPr>
            <a:normAutofit/>
          </a:bodyPr>
          <a:lstStyle/>
          <a:p>
            <a:r>
              <a:rPr lang="en-US" sz="4000"/>
              <a:t>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BB22B-1FED-DF40-A44C-75F8A4309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200" y="2470248"/>
            <a:ext cx="4048344" cy="3536236"/>
          </a:xfrm>
        </p:spPr>
        <p:txBody>
          <a:bodyPr>
            <a:normAutofit/>
          </a:bodyPr>
          <a:lstStyle/>
          <a:p>
            <a:r>
              <a:rPr lang="en-US" sz="2200" dirty="0"/>
              <a:t>Retrospective review of treatment of bladder stones in a large tertiary referral </a:t>
            </a:r>
            <a:r>
              <a:rPr lang="en-US" sz="2200" dirty="0" err="1"/>
              <a:t>centre</a:t>
            </a:r>
            <a:endParaRPr lang="en-US" sz="2200" dirty="0"/>
          </a:p>
          <a:p>
            <a:r>
              <a:rPr lang="en-US" sz="2200" dirty="0"/>
              <a:t>To see if there were any trends or preferences in treatment</a:t>
            </a:r>
          </a:p>
          <a:p>
            <a:r>
              <a:rPr lang="en-US" sz="2200" dirty="0"/>
              <a:t>Review of patient demographics</a:t>
            </a:r>
          </a:p>
          <a:p>
            <a:r>
              <a:rPr lang="en-US" sz="2200" dirty="0"/>
              <a:t>Review of complications</a:t>
            </a:r>
          </a:p>
        </p:txBody>
      </p:sp>
      <p:sp>
        <p:nvSpPr>
          <p:cNvPr id="10" name="Freeform: Shape 13">
            <a:extLst>
              <a:ext uri="{FF2B5EF4-FFF2-40B4-BE49-F238E27FC236}">
                <a16:creationId xmlns:a16="http://schemas.microsoft.com/office/drawing/2014/main" id="{62A38935-BB53-4DF7-A56E-48DD25B68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1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4 h 5154967"/>
              <a:gd name="connsiteX37" fmla="*/ 1625714 w 6184806"/>
              <a:gd name="connsiteY37" fmla="*/ 109244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1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1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4"/>
                  <a:pt x="2445216" y="109244"/>
                </a:cubicBezTo>
                <a:cubicBezTo>
                  <a:pt x="1625714" y="109244"/>
                  <a:pt x="1625714" y="109244"/>
                  <a:pt x="1625714" y="109244"/>
                </a:cubicBezTo>
                <a:cubicBezTo>
                  <a:pt x="1572615" y="109244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8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1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Skeleton">
            <a:extLst>
              <a:ext uri="{FF2B5EF4-FFF2-40B4-BE49-F238E27FC236}">
                <a16:creationId xmlns:a16="http://schemas.microsoft.com/office/drawing/2014/main" id="{CD02C0A2-F7B4-42C9-8DA5-82C5750FED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35330" y="2105470"/>
            <a:ext cx="3217333" cy="3217333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F04FE8D-59FE-B843-80C6-51729FCFC7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60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249"/>
    </mc:Choice>
    <mc:Fallback xmlns="">
      <p:transition spd="slow" advTm="822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29398BB-6F62-472B-88B2-8D942FEBF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B7D0BB-7737-0740-AE18-819B824CB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094" y="3021497"/>
            <a:ext cx="5791735" cy="30018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7200"/>
              <a:t>Methods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CEB5BCA-605E-4D26-BD18-648801C13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4094" y="746452"/>
            <a:ext cx="1128382" cy="847206"/>
            <a:chOff x="8183879" y="1000124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8BEBD5C3-A60D-49BB-888A-D00CB07F6E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08EE7430-E140-4250-8523-F8FF84174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AF69972-E0C4-495C-8EA6-E02383B8E9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9721067"/>
              </p:ext>
            </p:extLst>
          </p:nvPr>
        </p:nvGraphicFramePr>
        <p:xfrm>
          <a:off x="6099048" y="621792"/>
          <a:ext cx="525780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37C6C02D-45ED-E747-8F34-6A6A805B35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4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30"/>
    </mc:Choice>
    <mc:Fallback xmlns="">
      <p:transition spd="slow" advTm="116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22F9423-F4B1-45D4-8445-E9991ECCB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AF7E3A-F974-6D43-8C40-062E0E003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451" y="1610024"/>
            <a:ext cx="5568995" cy="1457002"/>
          </a:xfrm>
        </p:spPr>
        <p:txBody>
          <a:bodyPr anchor="b">
            <a:normAutofit/>
          </a:bodyPr>
          <a:lstStyle/>
          <a:p>
            <a:r>
              <a:rPr lang="en-US"/>
              <a:t>Results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70AE191-D2EA-45C9-A44D-830C188F7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2021" y="518649"/>
            <a:ext cx="1128382" cy="847206"/>
            <a:chOff x="8183879" y="1000124"/>
            <a:chExt cx="1562267" cy="1172973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23A0E4C1-B7A6-4637-AC51-4A5AE3841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F4E8C039-CC58-44F3-8A7B-E0A934C1D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F0FA6-3456-D143-8502-5E321983D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450" y="3067026"/>
            <a:ext cx="5568991" cy="2968014"/>
          </a:xfrm>
        </p:spPr>
        <p:txBody>
          <a:bodyPr anchor="t">
            <a:normAutofit/>
          </a:bodyPr>
          <a:lstStyle/>
          <a:p>
            <a:r>
              <a:rPr lang="en-US" sz="2000"/>
              <a:t>318 procedures</a:t>
            </a:r>
          </a:p>
          <a:p>
            <a:r>
              <a:rPr lang="en-US" sz="2000"/>
              <a:t>73 neuropathic co-morbidities</a:t>
            </a:r>
          </a:p>
          <a:p>
            <a:r>
              <a:rPr lang="en-US" sz="2000"/>
              <a:t>Clavien-Dindo complication rate &gt;3 = 2 patients (&gt;1%)</a:t>
            </a:r>
          </a:p>
          <a:p>
            <a:r>
              <a:rPr lang="en-US" sz="2000"/>
              <a:t>Median length of stay 1 day (range 0-56)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B933112-52D1-8844-A0F7-F0F8FC3F45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6113350"/>
              </p:ext>
            </p:extLst>
          </p:nvPr>
        </p:nvGraphicFramePr>
        <p:xfrm>
          <a:off x="6941489" y="1365855"/>
          <a:ext cx="4683319" cy="4157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1963B09-71C9-7542-8333-661F955F84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1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270"/>
    </mc:Choice>
    <mc:Fallback xmlns="">
      <p:transition spd="slow" advTm="802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1F32EBA-ED97-466E-8CFA-838258415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1BFD08-DF7F-1F4D-B3B4-330328F02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1327438"/>
            <a:ext cx="6247722" cy="1461778"/>
          </a:xfrm>
        </p:spPr>
        <p:txBody>
          <a:bodyPr anchor="t">
            <a:normAutofit/>
          </a:bodyPr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FCE13-6AFB-7A4A-8452-2023E6287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6934" y="2946169"/>
            <a:ext cx="6247722" cy="3088871"/>
          </a:xfrm>
        </p:spPr>
        <p:txBody>
          <a:bodyPr>
            <a:normAutofit/>
          </a:bodyPr>
          <a:lstStyle/>
          <a:p>
            <a:r>
              <a:rPr lang="en-US" sz="2400"/>
              <a:t>Many ways to treat bladder stones</a:t>
            </a:r>
          </a:p>
          <a:p>
            <a:r>
              <a:rPr lang="en-US" sz="2400"/>
              <a:t>Laser litholapaxy is favoured at Freeman Hospital</a:t>
            </a:r>
          </a:p>
          <a:p>
            <a:r>
              <a:rPr lang="en-US" sz="2400"/>
              <a:t>Litholapaxy is safe regardless of method with a low complication rate</a:t>
            </a:r>
          </a:p>
          <a:p>
            <a:r>
              <a:rPr lang="en-US" sz="2400"/>
              <a:t>Primarily a day case/1 day stay procedure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F06C9D3-00DF-4B71-AE88-29075022F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9545" y="1333265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noFill/>
          <a:ln w="50800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4300F7B2-2FBB-4B65-B588-633176602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575032" y="1327438"/>
            <a:ext cx="675351" cy="595380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EFA5A327-531A-495C-BCA7-27F04811A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152922" y="1075612"/>
            <a:ext cx="550492" cy="485306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A0F6274-D2BA-D941-9B2B-7AE36C5008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24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395"/>
    </mc:Choice>
    <mc:Fallback xmlns="">
      <p:transition spd="slow" advTm="893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406</Words>
  <Application>Microsoft Office PowerPoint</Application>
  <PresentationFormat>Widescreen</PresentationFormat>
  <Paragraphs>31</Paragraphs>
  <Slides>5</Slides>
  <Notes>5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Retrospective Study Looking at the Treatment of Bladder Stones at Freeman Hospital</vt:lpstr>
      <vt:lpstr>Aims</vt:lpstr>
      <vt:lpstr>Methods</vt:lpstr>
      <vt:lpstr>Results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Retrospective Study Looking at the Treatment of Bladder Stones at Freeman Hospital</dc:title>
  <dc:creator>sarah gilliland</dc:creator>
  <cp:lastModifiedBy>Debbie Wood</cp:lastModifiedBy>
  <cp:revision>5</cp:revision>
  <dcterms:created xsi:type="dcterms:W3CDTF">2020-11-04T15:06:39Z</dcterms:created>
  <dcterms:modified xsi:type="dcterms:W3CDTF">2020-11-06T15:32:56Z</dcterms:modified>
</cp:coreProperties>
</file>