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9"/>
  </p:notesMasterIdLst>
  <p:handoutMasterIdLst>
    <p:handoutMasterId r:id="rId10"/>
  </p:handoutMasterIdLst>
  <p:sldIdLst>
    <p:sldId id="257" r:id="rId2"/>
    <p:sldId id="258" r:id="rId3"/>
    <p:sldId id="262" r:id="rId4"/>
    <p:sldId id="261" r:id="rId5"/>
    <p:sldId id="260" r:id="rId6"/>
    <p:sldId id="259" r:id="rId7"/>
    <p:sldId id="263" r:id="rId8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–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–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–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54" autoAdjust="0"/>
    <p:restoredTop sz="83642" autoAdjust="0"/>
  </p:normalViewPr>
  <p:slideViewPr>
    <p:cSldViewPr>
      <p:cViewPr varScale="1">
        <p:scale>
          <a:sx n="48" d="100"/>
          <a:sy n="48" d="100"/>
        </p:scale>
        <p:origin x="1308" y="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0B99C5B3-580F-F345-949A-00528859066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16B8C6EE-356D-1C40-8272-C1BE0EB3630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1748" name="Rectangle 4">
            <a:extLst>
              <a:ext uri="{FF2B5EF4-FFF2-40B4-BE49-F238E27FC236}">
                <a16:creationId xmlns:a16="http://schemas.microsoft.com/office/drawing/2014/main" id="{AC125823-A6C1-E847-851D-367D54377731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1749" name="Rectangle 5">
            <a:extLst>
              <a:ext uri="{FF2B5EF4-FFF2-40B4-BE49-F238E27FC236}">
                <a16:creationId xmlns:a16="http://schemas.microsoft.com/office/drawing/2014/main" id="{789A4D5A-0095-CA4C-B908-C5ECA07AA4C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D58F59C-2290-F443-AB7D-C0275DB8309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>
            <a:extLst>
              <a:ext uri="{FF2B5EF4-FFF2-40B4-BE49-F238E27FC236}">
                <a16:creationId xmlns:a16="http://schemas.microsoft.com/office/drawing/2014/main" id="{2B2F3BF8-9B11-2248-869B-FFF1C89815E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1821B976-ED1F-8749-9DAE-1A25E04CF39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0B63895A-EC39-E646-8EB4-0817FF40A42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21" name="Rectangle 5">
            <a:extLst>
              <a:ext uri="{FF2B5EF4-FFF2-40B4-BE49-F238E27FC236}">
                <a16:creationId xmlns:a16="http://schemas.microsoft.com/office/drawing/2014/main" id="{1C483C82-0546-FD43-A922-E3426D1C28AD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4822" name="Rectangle 6">
            <a:extLst>
              <a:ext uri="{FF2B5EF4-FFF2-40B4-BE49-F238E27FC236}">
                <a16:creationId xmlns:a16="http://schemas.microsoft.com/office/drawing/2014/main" id="{A1C65252-C834-AA49-B7C5-D10769F1741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4823" name="Rectangle 7">
            <a:extLst>
              <a:ext uri="{FF2B5EF4-FFF2-40B4-BE49-F238E27FC236}">
                <a16:creationId xmlns:a16="http://schemas.microsoft.com/office/drawing/2014/main" id="{1A594CBF-1D13-C349-BE1D-B3374615E38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C596F4A7-079D-8C44-84EC-0F379DF4C7D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596F4A7-079D-8C44-84EC-0F379DF4C7DD}" type="slidenum">
              <a:rPr lang="en-GB" altLang="en-US" smtClean="0"/>
              <a:pPr>
                <a:defRPr/>
              </a:pPr>
              <a:t>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48070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>
            <a:extLst>
              <a:ext uri="{FF2B5EF4-FFF2-40B4-BE49-F238E27FC236}">
                <a16:creationId xmlns:a16="http://schemas.microsoft.com/office/drawing/2014/main" id="{F7E42311-453F-C949-BD71-C6F85240B50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Notes Placeholder 2">
            <a:extLst>
              <a:ext uri="{FF2B5EF4-FFF2-40B4-BE49-F238E27FC236}">
                <a16:creationId xmlns:a16="http://schemas.microsoft.com/office/drawing/2014/main" id="{26CBE9F8-E36F-3148-9C00-A79C263B02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IE" altLang="en-US" dirty="0">
              <a:latin typeface="Arial" panose="020B0604020202020204" pitchFamily="34" charset="0"/>
            </a:endParaRPr>
          </a:p>
        </p:txBody>
      </p:sp>
      <p:sp>
        <p:nvSpPr>
          <p:cNvPr id="7172" name="Slide Number Placeholder 3">
            <a:extLst>
              <a:ext uri="{FF2B5EF4-FFF2-40B4-BE49-F238E27FC236}">
                <a16:creationId xmlns:a16="http://schemas.microsoft.com/office/drawing/2014/main" id="{C0DDED1B-5BF2-2746-9D55-545E3CB8AC8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54921833-E69F-3B42-ACA4-49AB955E5ED5}" type="slidenum">
              <a:rPr lang="en-GB" altLang="en-US" smtClean="0">
                <a:latin typeface="Arial" panose="020B0604020202020204" pitchFamily="34" charset="0"/>
              </a:rPr>
              <a:pPr/>
              <a:t>2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id="{BE58A519-70DF-FF4A-AAE3-3DBBDEEE13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id="{9226490C-920D-7F4A-8F3F-0EE77F127C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IE" altLang="en-US" dirty="0">
              <a:latin typeface="Arial" panose="020B0604020202020204" pitchFamily="34" charset="0"/>
            </a:endParaRPr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id="{3CE0F6D1-2F6B-4E4F-A658-2A378B38ADB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830FA789-11CD-8446-A7B6-F15D6E558D6D}" type="slidenum">
              <a:rPr lang="en-GB" altLang="en-US" smtClean="0">
                <a:latin typeface="Arial" panose="020B0604020202020204" pitchFamily="34" charset="0"/>
              </a:rPr>
              <a:pPr/>
              <a:t>3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89154B13-51C3-F94B-9534-297C258BF46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78252EC7-A35B-9C44-A96D-BBA3F338FB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IE" altLang="en-US" dirty="0">
              <a:latin typeface="Arial" panose="020B0604020202020204" pitchFamily="34" charset="0"/>
            </a:endParaRPr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ACB0AF05-74CD-3240-8647-18CFDBD48E8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28716660-3386-094F-B1C3-E9CD85CC6002}" type="slidenum">
              <a:rPr lang="en-GB" altLang="en-US" smtClean="0">
                <a:latin typeface="Arial" panose="020B0604020202020204" pitchFamily="34" charset="0"/>
              </a:rPr>
              <a:pPr/>
              <a:t>4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>
            <a:extLst>
              <a:ext uri="{FF2B5EF4-FFF2-40B4-BE49-F238E27FC236}">
                <a16:creationId xmlns:a16="http://schemas.microsoft.com/office/drawing/2014/main" id="{E604C401-79DC-1D43-A416-52E04F88232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61F49896-61E5-034A-8223-CC52F207843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IE" altLang="en-US" dirty="0">
              <a:latin typeface="Arial" panose="020B0604020202020204" pitchFamily="34" charset="0"/>
            </a:endParaRPr>
          </a:p>
        </p:txBody>
      </p:sp>
      <p:sp>
        <p:nvSpPr>
          <p:cNvPr id="13316" name="Slide Number Placeholder 3">
            <a:extLst>
              <a:ext uri="{FF2B5EF4-FFF2-40B4-BE49-F238E27FC236}">
                <a16:creationId xmlns:a16="http://schemas.microsoft.com/office/drawing/2014/main" id="{45AB3C0C-2065-F541-B71C-0BA9A19E1E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01AE8BD0-7CE2-3C4C-91C0-08F602490FD9}" type="slidenum">
              <a:rPr lang="en-GB" altLang="en-US" smtClean="0">
                <a:latin typeface="Arial" panose="020B0604020202020204" pitchFamily="34" charset="0"/>
              </a:rPr>
              <a:pPr/>
              <a:t>5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790FD16C-4126-9E4F-B244-85DDD6C73B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DB3A16B4-D0FE-F146-8707-C343C2E238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IE" altLang="en-US" dirty="0">
              <a:latin typeface="Arial" panose="020B0604020202020204" pitchFamily="34" charset="0"/>
            </a:endParaRPr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3ABB4FD6-425C-644C-869B-6432DBCE0A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A3B993BD-1013-A44C-A70D-4879DF20B6DC}" type="slidenum">
              <a:rPr lang="en-GB" altLang="en-US" smtClean="0">
                <a:latin typeface="Arial" panose="020B0604020202020204" pitchFamily="34" charset="0"/>
              </a:rPr>
              <a:pPr/>
              <a:t>6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1239324C-5EE1-5144-A352-1932B0B316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2DC1D775-99AD-6244-9EF9-FFF1713C92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IE" altLang="en-US" dirty="0">
              <a:latin typeface="Arial" panose="020B0604020202020204" pitchFamily="34" charset="0"/>
            </a:endParaRPr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9C3FD875-9AAB-E44E-B831-1C1ABD7C295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fld id="{CD21F28D-5D06-5D4B-B0F2-9101D398CADA}" type="slidenum">
              <a:rPr lang="en-GB" altLang="en-US" smtClean="0">
                <a:latin typeface="Arial" panose="020B0604020202020204" pitchFamily="34" charset="0"/>
              </a:rPr>
              <a:pPr/>
              <a:t>7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AE388904-AA5A-1240-B562-1EF5F0CC843A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95DC34AB-103C-8141-9197-6A03B0A9C4A6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>
                <a:extLst>
                  <a:ext uri="{FF2B5EF4-FFF2-40B4-BE49-F238E27FC236}">
                    <a16:creationId xmlns:a16="http://schemas.microsoft.com/office/drawing/2014/main" id="{A2873775-52F9-2A41-9519-8204328652E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IE"/>
              </a:p>
            </p:txBody>
          </p:sp>
          <p:sp>
            <p:nvSpPr>
              <p:cNvPr id="9" name="Freeform 5">
                <a:extLst>
                  <a:ext uri="{FF2B5EF4-FFF2-40B4-BE49-F238E27FC236}">
                    <a16:creationId xmlns:a16="http://schemas.microsoft.com/office/drawing/2014/main" id="{C726D878-0B25-DA47-8CE0-6A5A7E344044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IE"/>
              </a:p>
            </p:txBody>
          </p:sp>
          <p:sp>
            <p:nvSpPr>
              <p:cNvPr id="10" name="Freeform 6">
                <a:extLst>
                  <a:ext uri="{FF2B5EF4-FFF2-40B4-BE49-F238E27FC236}">
                    <a16:creationId xmlns:a16="http://schemas.microsoft.com/office/drawing/2014/main" id="{9CEFE0CE-0CD9-504E-86B7-DFE1699343E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IE"/>
              </a:p>
            </p:txBody>
          </p:sp>
          <p:sp>
            <p:nvSpPr>
              <p:cNvPr id="11" name="Freeform 7">
                <a:extLst>
                  <a:ext uri="{FF2B5EF4-FFF2-40B4-BE49-F238E27FC236}">
                    <a16:creationId xmlns:a16="http://schemas.microsoft.com/office/drawing/2014/main" id="{5E40AB4A-4295-944D-A79B-5BAD89E67E2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8">
                <a:extLst>
                  <a:ext uri="{FF2B5EF4-FFF2-40B4-BE49-F238E27FC236}">
                    <a16:creationId xmlns:a16="http://schemas.microsoft.com/office/drawing/2014/main" id="{3E806C0B-EBB3-5247-8276-DF224B23590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IE"/>
              </a:p>
            </p:txBody>
          </p:sp>
        </p:grp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B57A99C0-103B-264F-9826-4694C7BEDEA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IE"/>
            </a:p>
          </p:txBody>
        </p:sp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D96EF8B9-C15B-C44F-9AA6-7A9015B3E24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941 h 1906"/>
                <a:gd name="T4" fmla="*/ 5921 w 5740"/>
                <a:gd name="T5" fmla="*/ 941 h 1906"/>
                <a:gd name="T6" fmla="*/ 5921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155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6156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F5C57D1B-9DDD-5842-BAF5-32EF6A3CD43D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4" name="Rectangle 14">
            <a:extLst>
              <a:ext uri="{FF2B5EF4-FFF2-40B4-BE49-F238E27FC236}">
                <a16:creationId xmlns:a16="http://schemas.microsoft.com/office/drawing/2014/main" id="{8AB2A148-514F-AF4D-B147-655C75284D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5" name="Rectangle 15">
            <a:extLst>
              <a:ext uri="{FF2B5EF4-FFF2-40B4-BE49-F238E27FC236}">
                <a16:creationId xmlns:a16="http://schemas.microsoft.com/office/drawing/2014/main" id="{25FE1EFF-8F46-AF40-8D77-03D07FA9598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A57654-722A-7C4F-A490-B3D05D9B3FB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86056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F52CE14-DA75-724F-B14B-494BBE8A07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F10E025-BB16-1D42-AA62-073E5A1240BD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85AD22-0AB1-5143-AEFB-FBCE376D1D2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54BC0BF9-715B-8A4A-9244-83CBE9A88C81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9540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3E59B90-CEDE-E54F-9399-847C5ED978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4C677E0-77DF-7D4C-94FB-F4183E1BB17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7CCC3C-7066-6F4A-8152-51E7C3E1642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52B42744-DFD8-A446-B356-B26587F03632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35170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56595B54-15EB-8446-AB7B-90724546600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143A064E-8E21-1748-BB0C-5619FD2C0B4A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87D3A3-C033-0849-8171-B99FED87BBA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8" name="Rectangle 14">
            <a:extLst>
              <a:ext uri="{FF2B5EF4-FFF2-40B4-BE49-F238E27FC236}">
                <a16:creationId xmlns:a16="http://schemas.microsoft.com/office/drawing/2014/main" id="{CE30C7A6-5EE8-AC4D-B7B8-B658FE0C99DA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4363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C741816-C488-9243-9A65-C39B0095D0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21FDB5B0-55D2-6D4D-A8FF-229CD2EBFAA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EB5EB4-A722-C540-BD8A-6FE6A88ADC2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1B2CD7DE-558F-6C47-A717-301DF2ED2206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8549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105C552-E08A-B545-9A25-964A61D14F1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E4EE02D-1C41-CB44-9952-01412351296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34DB2E-D8C4-7D49-AB4C-C42B6FE131F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5B56B4C9-C6B5-A64A-8FD5-3A05A6266EA4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7965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59CBD82-435B-E844-92BB-EF7EE5D0F3E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117079DD-EBEF-1242-9F9E-F6B65BC0AA5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E741E8-B295-4A41-A170-24917A154C9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E2A664FE-C539-F246-A3CC-427BABD2D030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3579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0AC42C53-A647-9041-9356-22EF161040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C56532E0-7078-E147-881A-1A35815A7D8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5A6A2F-7FBB-8A4D-9523-EEC28058E42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1E621333-909E-1544-937E-2E8FC01CDAFF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4393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53E028C-7D8F-4E4F-BD9D-2A6BF5048F3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07A314-6CD0-4C40-B245-CCA28762380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4293C6-8136-2A49-BD26-5049D429C18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A800466A-CD96-4A40-9DAC-CEFACA5E179B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9081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D4638F02-2516-D146-A5BC-C7EA94A664B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685BE802-3784-904A-994D-F81F12F2D210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7BE5A3-99E0-A843-8ABE-EA3A5D1778A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CC60F87E-6130-EA48-8555-18DCD1E83B79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631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75D1F0F7-ADBA-CF49-B414-4739EF8F84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76EFF91A-37E0-DD40-BDAD-320F75A97B3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96515D-3FF4-AE4C-8F18-7E38E85A6F1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6AB59D39-C157-3C43-8F6F-D533D98380D9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5609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AFAAFD5C-3241-BE49-A0E9-C2C770FA24D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91491866-65D6-A442-A3FE-5200B75D7B43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4B529A-AF2D-5443-AD3D-42C457B8403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C1C327D2-5827-0043-9DEE-7324A0F8EFE4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61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7AA8830C-B596-7C49-AFC9-D4DB59B54F8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55F4702D-6FF4-A546-BB16-5A9DAFD72887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B227FEBF-821C-DA45-A9C8-3337D6EBF60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  <p:grpSp>
        <p:nvGrpSpPr>
          <p:cNvPr id="1028" name="Group 4">
            <a:extLst>
              <a:ext uri="{FF2B5EF4-FFF2-40B4-BE49-F238E27FC236}">
                <a16:creationId xmlns:a16="http://schemas.microsoft.com/office/drawing/2014/main" id="{0DB08328-7E68-7A47-B706-6BB7D5DEDE19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32" name="Group 5">
              <a:extLst>
                <a:ext uri="{FF2B5EF4-FFF2-40B4-BE49-F238E27FC236}">
                  <a16:creationId xmlns:a16="http://schemas.microsoft.com/office/drawing/2014/main" id="{266F640C-6415-D342-9CD0-CC2DA771B16D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5126" name="Freeform 6">
                <a:extLst>
                  <a:ext uri="{FF2B5EF4-FFF2-40B4-BE49-F238E27FC236}">
                    <a16:creationId xmlns:a16="http://schemas.microsoft.com/office/drawing/2014/main" id="{2DC8E9F0-18E8-9E4D-B66A-BD16B00BCF4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IE"/>
              </a:p>
            </p:txBody>
          </p:sp>
          <p:sp>
            <p:nvSpPr>
              <p:cNvPr id="5127" name="Freeform 7">
                <a:extLst>
                  <a:ext uri="{FF2B5EF4-FFF2-40B4-BE49-F238E27FC236}">
                    <a16:creationId xmlns:a16="http://schemas.microsoft.com/office/drawing/2014/main" id="{A932B7B8-DC2A-6A44-B769-2C56D6BB664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IE"/>
              </a:p>
            </p:txBody>
          </p:sp>
          <p:sp>
            <p:nvSpPr>
              <p:cNvPr id="5128" name="Freeform 8">
                <a:extLst>
                  <a:ext uri="{FF2B5EF4-FFF2-40B4-BE49-F238E27FC236}">
                    <a16:creationId xmlns:a16="http://schemas.microsoft.com/office/drawing/2014/main" id="{53A592E0-F6B1-464A-8031-361B29E9A35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IE"/>
              </a:p>
            </p:txBody>
          </p:sp>
          <p:sp>
            <p:nvSpPr>
              <p:cNvPr id="1038" name="Freeform 9">
                <a:extLst>
                  <a:ext uri="{FF2B5EF4-FFF2-40B4-BE49-F238E27FC236}">
                    <a16:creationId xmlns:a16="http://schemas.microsoft.com/office/drawing/2014/main" id="{D61B092E-671C-1C44-946D-DEFBDFB1263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0" name="Freeform 10">
                <a:extLst>
                  <a:ext uri="{FF2B5EF4-FFF2-40B4-BE49-F238E27FC236}">
                    <a16:creationId xmlns:a16="http://schemas.microsoft.com/office/drawing/2014/main" id="{9B3AF25B-8D2F-2E43-98B3-EEA63F3431FF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eaLnBrk="1" hangingPunct="1">
                  <a:defRPr/>
                </a:pPr>
                <a:endParaRPr lang="en-IE"/>
              </a:p>
            </p:txBody>
          </p:sp>
        </p:grpSp>
        <p:sp>
          <p:nvSpPr>
            <p:cNvPr id="5131" name="Freeform 11">
              <a:extLst>
                <a:ext uri="{FF2B5EF4-FFF2-40B4-BE49-F238E27FC236}">
                  <a16:creationId xmlns:a16="http://schemas.microsoft.com/office/drawing/2014/main" id="{885FA1EB-8B75-3942-85DB-4B905488822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eaLnBrk="1" hangingPunct="1">
                <a:defRPr/>
              </a:pPr>
              <a:endParaRPr lang="en-IE"/>
            </a:p>
          </p:txBody>
        </p:sp>
        <p:sp>
          <p:nvSpPr>
            <p:cNvPr id="1034" name="Freeform 12">
              <a:extLst>
                <a:ext uri="{FF2B5EF4-FFF2-40B4-BE49-F238E27FC236}">
                  <a16:creationId xmlns:a16="http://schemas.microsoft.com/office/drawing/2014/main" id="{19C731A5-D7FC-3449-8CC3-4676E366E13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941 h 1906"/>
                <a:gd name="T4" fmla="*/ 5921 w 5740"/>
                <a:gd name="T5" fmla="*/ 941 h 1906"/>
                <a:gd name="T6" fmla="*/ 5921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33" name="Rectangle 13">
            <a:extLst>
              <a:ext uri="{FF2B5EF4-FFF2-40B4-BE49-F238E27FC236}">
                <a16:creationId xmlns:a16="http://schemas.microsoft.com/office/drawing/2014/main" id="{8BF42C03-B2FB-1547-8790-E5BF97E6E417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5134" name="Rectangle 14">
            <a:extLst>
              <a:ext uri="{FF2B5EF4-FFF2-40B4-BE49-F238E27FC236}">
                <a16:creationId xmlns:a16="http://schemas.microsoft.com/office/drawing/2014/main" id="{B9AE2DC6-30EF-F646-90F4-5E22888D6B6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135" name="Rectangle 15">
            <a:extLst>
              <a:ext uri="{FF2B5EF4-FFF2-40B4-BE49-F238E27FC236}">
                <a16:creationId xmlns:a16="http://schemas.microsoft.com/office/drawing/2014/main" id="{10F71645-C1F4-0149-B15E-4D6145A4AA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60" r:id="rId1"/>
    <p:sldLayoutId id="2147483949" r:id="rId2"/>
    <p:sldLayoutId id="2147483950" r:id="rId3"/>
    <p:sldLayoutId id="2147483951" r:id="rId4"/>
    <p:sldLayoutId id="2147483952" r:id="rId5"/>
    <p:sldLayoutId id="2147483953" r:id="rId6"/>
    <p:sldLayoutId id="2147483954" r:id="rId7"/>
    <p:sldLayoutId id="2147483955" r:id="rId8"/>
    <p:sldLayoutId id="2147483956" r:id="rId9"/>
    <p:sldLayoutId id="2147483957" r:id="rId10"/>
    <p:sldLayoutId id="2147483958" r:id="rId11"/>
    <p:sldLayoutId id="214748395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8.tiff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6" descr="Bladder Cancer: Symptoms and Treatment | Live Science">
            <a:extLst>
              <a:ext uri="{FF2B5EF4-FFF2-40B4-BE49-F238E27FC236}">
                <a16:creationId xmlns:a16="http://schemas.microsoft.com/office/drawing/2014/main" id="{2E0444E9-F524-AA45-83D2-FF698F0853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88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0" name="Rectangle 2">
            <a:extLst>
              <a:ext uri="{FF2B5EF4-FFF2-40B4-BE49-F238E27FC236}">
                <a16:creationId xmlns:a16="http://schemas.microsoft.com/office/drawing/2014/main" id="{8D9BA870-82A7-934E-B16E-08AA8B00472F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755650" y="1628775"/>
            <a:ext cx="7772400" cy="1920875"/>
          </a:xfrm>
        </p:spPr>
        <p:txBody>
          <a:bodyPr/>
          <a:lstStyle/>
          <a:p>
            <a:pPr eaLnBrk="1" hangingPunct="1">
              <a:defRPr/>
            </a:pPr>
            <a:r>
              <a:rPr lang="en-IE" sz="6000" dirty="0"/>
              <a:t>A Cut Above the Rest? TURBT Operative Notes; a Quality Focused Review</a:t>
            </a:r>
            <a:endParaRPr lang="en-US" sz="6000" dirty="0"/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0C528696-ABB1-4D47-B75A-BA7CADE01349}"/>
              </a:ext>
            </a:extLst>
          </p:cNvPr>
          <p:cNvSpPr>
            <a:spLocks noGrp="1" noChangeArrowheads="1"/>
          </p:cNvSpPr>
          <p:nvPr>
            <p:ph type="subTitle" idx="4294967295"/>
          </p:nvPr>
        </p:nvSpPr>
        <p:spPr>
          <a:xfrm>
            <a:off x="1371600" y="4868863"/>
            <a:ext cx="6400800" cy="1752600"/>
          </a:xfrm>
        </p:spPr>
        <p:txBody>
          <a:bodyPr/>
          <a:lstStyle/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en-IE" sz="2800" dirty="0"/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IE" sz="2800" dirty="0"/>
              <a:t>Nikhil </a:t>
            </a:r>
            <a:r>
              <a:rPr lang="en-IE" sz="2800" dirty="0" err="1"/>
              <a:t>Dhir</a:t>
            </a:r>
            <a:r>
              <a:rPr lang="en-IE" sz="2800" dirty="0"/>
              <a:t>, Tom O’Hare, Fawad </a:t>
            </a:r>
            <a:r>
              <a:rPr lang="en-IE" sz="2800" dirty="0" err="1"/>
              <a:t>Arif</a:t>
            </a:r>
            <a:r>
              <a:rPr lang="en-IE" sz="2800" dirty="0"/>
              <a:t>, Stuart McCracken</a:t>
            </a:r>
          </a:p>
          <a:p>
            <a:pPr marL="0" indent="0"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IE" sz="2800" dirty="0"/>
              <a:t>Sunderland Royal Hospital/James Cook </a:t>
            </a:r>
            <a:r>
              <a:rPr lang="en-IE" sz="2800"/>
              <a:t>University Hospital</a:t>
            </a:r>
            <a:endParaRPr lang="en-IE" sz="2800" dirty="0"/>
          </a:p>
        </p:txBody>
      </p:sp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03F5F5BA-D236-B04F-92CC-3F9799A78F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642"/>
    </mc:Choice>
    <mc:Fallback xmlns="">
      <p:transition spd="slow" advTm="156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92F6CB-8CD0-E247-A5BE-BAC3F4C44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188" y="333375"/>
            <a:ext cx="7705725" cy="503238"/>
          </a:xfrm>
        </p:spPr>
        <p:txBody>
          <a:bodyPr/>
          <a:lstStyle/>
          <a:p>
            <a:pPr>
              <a:defRPr/>
            </a:pPr>
            <a:r>
              <a:rPr lang="en-IE" sz="4000" dirty="0"/>
              <a:t>TURBT: Diagnosis or Treatment?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C7DF73-2488-C140-A192-D0DE33FBE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288" y="3932386"/>
            <a:ext cx="3214688" cy="2520950"/>
          </a:xfrm>
        </p:spPr>
        <p:txBody>
          <a:bodyPr/>
          <a:lstStyle/>
          <a:p>
            <a:pPr>
              <a:defRPr/>
            </a:pPr>
            <a:r>
              <a:rPr lang="en-IE" sz="2400" dirty="0"/>
              <a:t>Both!</a:t>
            </a:r>
          </a:p>
          <a:p>
            <a:pPr>
              <a:defRPr/>
            </a:pPr>
            <a:r>
              <a:rPr lang="en-IE" sz="2400" dirty="0"/>
              <a:t>Recurrence and Progression prediction</a:t>
            </a:r>
          </a:p>
          <a:p>
            <a:pPr>
              <a:defRPr/>
            </a:pPr>
            <a:r>
              <a:rPr lang="en-IE" sz="2400" dirty="0"/>
              <a:t>“Maximal TURBT”</a:t>
            </a:r>
          </a:p>
          <a:p>
            <a:pPr>
              <a:defRPr/>
            </a:pPr>
            <a:endParaRPr lang="en-IE" dirty="0"/>
          </a:p>
          <a:p>
            <a:pPr>
              <a:defRPr/>
            </a:pPr>
            <a:endParaRPr lang="en-IE" dirty="0"/>
          </a:p>
        </p:txBody>
      </p:sp>
      <p:pic>
        <p:nvPicPr>
          <p:cNvPr id="6148" name="Picture 2" descr="Littmann Classic III | Praxisdienst Online Shop">
            <a:extLst>
              <a:ext uri="{FF2B5EF4-FFF2-40B4-BE49-F238E27FC236}">
                <a16:creationId xmlns:a16="http://schemas.microsoft.com/office/drawing/2014/main" id="{9A1CF70F-78F6-9A49-9C58-9DAC1D11F2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063625"/>
            <a:ext cx="3214688" cy="251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4" descr="Gloved Hand Holding A Disposable Medical Scalpel Photograph by Claire  Paxton &amp; Jacqui Farrow/science Photo Library">
            <a:extLst>
              <a:ext uri="{FF2B5EF4-FFF2-40B4-BE49-F238E27FC236}">
                <a16:creationId xmlns:a16="http://schemas.microsoft.com/office/drawing/2014/main" id="{640650EF-17DF-5B4C-8DFE-DA819207C0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055688"/>
            <a:ext cx="3671888" cy="252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7">
            <a:extLst>
              <a:ext uri="{FF2B5EF4-FFF2-40B4-BE49-F238E27FC236}">
                <a16:creationId xmlns:a16="http://schemas.microsoft.com/office/drawing/2014/main" id="{FD8D8D33-6C9A-9C47-896C-2681810B42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579813"/>
            <a:ext cx="3671888" cy="251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D5AA380C-D69D-3944-B744-D34BA956CE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310"/>
    </mc:Choice>
    <mc:Fallback xmlns="">
      <p:transition spd="slow" advTm="323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9EAE5-E3A1-3A44-9245-C91911DBE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IE" dirty="0"/>
              <a:t>Aims and Methods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8B0F4E-6EDE-E740-B648-059D03A603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3178175" cy="4983163"/>
          </a:xfrm>
        </p:spPr>
        <p:txBody>
          <a:bodyPr/>
          <a:lstStyle/>
          <a:p>
            <a:pPr>
              <a:defRPr/>
            </a:pPr>
            <a:r>
              <a:rPr lang="en-IE" dirty="0"/>
              <a:t>100 TURBT Operative notes</a:t>
            </a:r>
          </a:p>
          <a:p>
            <a:pPr>
              <a:defRPr/>
            </a:pPr>
            <a:r>
              <a:rPr lang="en-IE" dirty="0"/>
              <a:t>20 Key metrics measured:</a:t>
            </a:r>
          </a:p>
          <a:p>
            <a:pPr lvl="1">
              <a:defRPr/>
            </a:pPr>
            <a:r>
              <a:rPr lang="en-IE" dirty="0"/>
              <a:t>Good Surgical Practice Guidelines 2014 </a:t>
            </a:r>
            <a:r>
              <a:rPr lang="en-IE" dirty="0">
                <a:sym typeface="Wingdings" panose="05000000000000000000" pitchFamily="2" charset="2"/>
              </a:rPr>
              <a:t> 15 metrics</a:t>
            </a:r>
          </a:p>
          <a:p>
            <a:pPr lvl="1">
              <a:defRPr/>
            </a:pPr>
            <a:r>
              <a:rPr lang="en-IE" dirty="0">
                <a:sym typeface="Wingdings" panose="05000000000000000000" pitchFamily="2" charset="2"/>
              </a:rPr>
              <a:t>TURBT specific  5 metrics</a:t>
            </a:r>
            <a:r>
              <a:rPr lang="en-IE" dirty="0"/>
              <a:t> </a:t>
            </a:r>
          </a:p>
        </p:txBody>
      </p:sp>
      <p:pic>
        <p:nvPicPr>
          <p:cNvPr id="8196" name="Picture 4" descr="Why Doctors don't go on strike | Daily Vowel Movements">
            <a:extLst>
              <a:ext uri="{FF2B5EF4-FFF2-40B4-BE49-F238E27FC236}">
                <a16:creationId xmlns:a16="http://schemas.microsoft.com/office/drawing/2014/main" id="{E8E0AF5B-8BCB-AF4A-95F0-5D87C68BC0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05038"/>
            <a:ext cx="3492500" cy="3554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AFEF557C-46B7-754E-8011-8CBDF0AD45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6940"/>
    </mc:Choice>
    <mc:Fallback xmlns="">
      <p:transition spd="slow" advTm="469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100000" numSld="999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4EC949-01FC-DD4A-9BEA-3DDD4D4A1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3" y="-125413"/>
            <a:ext cx="8002587" cy="962026"/>
          </a:xfrm>
        </p:spPr>
        <p:txBody>
          <a:bodyPr/>
          <a:lstStyle/>
          <a:p>
            <a:pPr>
              <a:defRPr/>
            </a:pPr>
            <a:r>
              <a:rPr lang="en-IE" dirty="0"/>
              <a:t>Good Surgical Practice Metrics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FC669F9-05C2-7C47-9188-58E95CCB71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3525425"/>
              </p:ext>
            </p:extLst>
          </p:nvPr>
        </p:nvGraphicFramePr>
        <p:xfrm>
          <a:off x="323850" y="836613"/>
          <a:ext cx="8496300" cy="5840420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44468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50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544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482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3200" dirty="0">
                          <a:effectLst/>
                        </a:rPr>
                        <a:t>Metric</a:t>
                      </a:r>
                      <a:r>
                        <a:rPr lang="en-IE" sz="1800" dirty="0">
                          <a:effectLst/>
                        </a:rPr>
                        <a:t> </a:t>
                      </a:r>
                      <a:endParaRPr lang="en-IE" sz="1800" b="1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>
                          <a:effectLst/>
                        </a:rPr>
                        <a:t>Percentage Documented in 100 cases</a:t>
                      </a:r>
                      <a:endParaRPr lang="en-IE" sz="1800" b="1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>
                          <a:effectLst/>
                        </a:rPr>
                        <a:t>Rating</a:t>
                      </a:r>
                      <a:endParaRPr lang="en-IE" sz="1800" b="1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4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>
                          <a:effectLst/>
                        </a:rPr>
                        <a:t>1. Date of Operation</a:t>
                      </a:r>
                      <a:endParaRPr lang="en-IE" sz="1800" b="1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>
                          <a:effectLst/>
                        </a:rPr>
                        <a:t>100%</a:t>
                      </a:r>
                      <a:endParaRPr lang="en-IE" sz="1800" b="1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 dirty="0">
                          <a:effectLst/>
                        </a:rPr>
                        <a:t>Excellent</a:t>
                      </a:r>
                      <a:endParaRPr lang="en-IE" sz="1800" b="1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53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 dirty="0">
                          <a:effectLst/>
                        </a:rPr>
                        <a:t>2. Type of Operation: Elective or Emergency</a:t>
                      </a:r>
                      <a:endParaRPr lang="en-IE" sz="1800" b="1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>
                          <a:effectLst/>
                        </a:rPr>
                        <a:t>100%</a:t>
                      </a:r>
                      <a:endParaRPr lang="en-IE" sz="1800" b="1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 dirty="0">
                          <a:effectLst/>
                        </a:rPr>
                        <a:t>Excellent</a:t>
                      </a:r>
                      <a:endParaRPr lang="en-IE" sz="1800" b="1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4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>
                          <a:effectLst/>
                        </a:rPr>
                        <a:t>3. Surgeon name</a:t>
                      </a:r>
                      <a:endParaRPr lang="en-IE" sz="1800" b="1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>
                          <a:effectLst/>
                        </a:rPr>
                        <a:t>100%</a:t>
                      </a:r>
                      <a:endParaRPr lang="en-IE" sz="1800" b="1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 dirty="0">
                          <a:effectLst/>
                        </a:rPr>
                        <a:t>Excellent</a:t>
                      </a:r>
                      <a:endParaRPr lang="en-IE" sz="1800" b="1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4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>
                          <a:effectLst/>
                        </a:rPr>
                        <a:t>4. Anaesthetist name</a:t>
                      </a:r>
                      <a:endParaRPr lang="en-IE" sz="1800" b="1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>
                          <a:effectLst/>
                        </a:rPr>
                        <a:t>81%</a:t>
                      </a:r>
                      <a:endParaRPr lang="en-IE" sz="1800" b="1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 dirty="0">
                          <a:effectLst/>
                        </a:rPr>
                        <a:t>Excellent</a:t>
                      </a:r>
                      <a:endParaRPr lang="en-IE" sz="1800" b="1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4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 dirty="0">
                          <a:effectLst/>
                        </a:rPr>
                        <a:t>5. Procedure name</a:t>
                      </a:r>
                      <a:endParaRPr lang="en-IE" sz="1800" b="1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>
                          <a:effectLst/>
                        </a:rPr>
                        <a:t>100%</a:t>
                      </a:r>
                      <a:endParaRPr lang="en-IE" sz="1800" b="1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 dirty="0">
                          <a:effectLst/>
                        </a:rPr>
                        <a:t>Excellent</a:t>
                      </a:r>
                      <a:endParaRPr lang="en-IE" sz="1800" b="1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54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>
                          <a:effectLst/>
                        </a:rPr>
                        <a:t>6. Antibiotics given</a:t>
                      </a:r>
                      <a:endParaRPr lang="en-IE" sz="1800" b="1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>
                          <a:effectLst/>
                        </a:rPr>
                        <a:t>56%</a:t>
                      </a:r>
                      <a:endParaRPr lang="en-IE" sz="1800" b="1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 dirty="0">
                          <a:effectLst/>
                        </a:rPr>
                        <a:t>Fair</a:t>
                      </a:r>
                      <a:endParaRPr lang="en-IE" sz="1800" b="1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54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>
                          <a:effectLst/>
                        </a:rPr>
                        <a:t>7. Estimated blood loss?</a:t>
                      </a:r>
                      <a:endParaRPr lang="en-IE" sz="1800" b="1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>
                          <a:effectLst/>
                        </a:rPr>
                        <a:t>0%</a:t>
                      </a:r>
                      <a:endParaRPr lang="en-IE" sz="1800" b="1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 dirty="0">
                          <a:effectLst/>
                        </a:rPr>
                        <a:t>Very Poor</a:t>
                      </a:r>
                      <a:endParaRPr lang="en-IE" sz="1800" b="1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54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>
                          <a:effectLst/>
                        </a:rPr>
                        <a:t>8. Access</a:t>
                      </a:r>
                      <a:endParaRPr lang="en-IE" sz="1800" b="1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>
                          <a:effectLst/>
                        </a:rPr>
                        <a:t>94%</a:t>
                      </a:r>
                      <a:endParaRPr lang="en-IE" sz="1800" b="1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 dirty="0">
                          <a:effectLst/>
                        </a:rPr>
                        <a:t>Excellent</a:t>
                      </a:r>
                      <a:endParaRPr lang="en-IE" sz="1800" b="1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54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>
                          <a:effectLst/>
                        </a:rPr>
                        <a:t>9. Operative Diagnosis</a:t>
                      </a:r>
                      <a:endParaRPr lang="en-IE" sz="1800" b="1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>
                          <a:effectLst/>
                        </a:rPr>
                        <a:t>100%</a:t>
                      </a:r>
                      <a:endParaRPr lang="en-IE" sz="1800" b="1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 dirty="0">
                          <a:effectLst/>
                        </a:rPr>
                        <a:t>Excellent</a:t>
                      </a:r>
                      <a:endParaRPr lang="en-IE" sz="1800" b="1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54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>
                          <a:effectLst/>
                        </a:rPr>
                        <a:t>10. Complications: yes or no</a:t>
                      </a:r>
                      <a:endParaRPr lang="en-IE" sz="1800" b="1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>
                          <a:effectLst/>
                        </a:rPr>
                        <a:t>19%</a:t>
                      </a:r>
                      <a:endParaRPr lang="en-IE" sz="1800" b="1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 dirty="0">
                          <a:effectLst/>
                        </a:rPr>
                        <a:t>Very Poor</a:t>
                      </a:r>
                      <a:endParaRPr lang="en-IE" sz="1800" b="1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54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 dirty="0">
                          <a:effectLst/>
                        </a:rPr>
                        <a:t>11. Additional procedure: yes or no</a:t>
                      </a:r>
                      <a:endParaRPr lang="en-IE" sz="1800" b="1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>
                          <a:effectLst/>
                        </a:rPr>
                        <a:t>12%</a:t>
                      </a:r>
                      <a:endParaRPr lang="en-IE" sz="1800" b="1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 dirty="0">
                          <a:effectLst/>
                        </a:rPr>
                        <a:t>Very Poor</a:t>
                      </a:r>
                      <a:endParaRPr lang="en-IE" sz="1800" b="1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54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 dirty="0">
                          <a:effectLst/>
                        </a:rPr>
                        <a:t>12. Tissue removed?</a:t>
                      </a:r>
                      <a:endParaRPr lang="en-IE" sz="1800" b="1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>
                          <a:effectLst/>
                        </a:rPr>
                        <a:t>100%</a:t>
                      </a:r>
                      <a:endParaRPr lang="en-IE" sz="1800" b="1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 dirty="0">
                          <a:effectLst/>
                        </a:rPr>
                        <a:t>Excellent</a:t>
                      </a:r>
                      <a:endParaRPr lang="en-IE" sz="1800" b="1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54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>
                          <a:effectLst/>
                        </a:rPr>
                        <a:t>13. Catheter placed?</a:t>
                      </a:r>
                      <a:endParaRPr lang="en-IE" sz="1800" b="1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>
                          <a:effectLst/>
                        </a:rPr>
                        <a:t>89%</a:t>
                      </a:r>
                      <a:endParaRPr lang="en-IE" sz="1800" b="1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 dirty="0">
                          <a:effectLst/>
                        </a:rPr>
                        <a:t>Excellent</a:t>
                      </a:r>
                      <a:endParaRPr lang="en-IE" sz="1800" b="1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054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>
                          <a:effectLst/>
                        </a:rPr>
                        <a:t>14. Post-operative instructions? </a:t>
                      </a:r>
                      <a:endParaRPr lang="en-IE" sz="1800" b="1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>
                          <a:effectLst/>
                        </a:rPr>
                        <a:t>100%</a:t>
                      </a:r>
                      <a:endParaRPr lang="en-IE" sz="1800" b="1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 dirty="0">
                          <a:effectLst/>
                        </a:rPr>
                        <a:t>Excellent</a:t>
                      </a:r>
                      <a:endParaRPr lang="en-IE" sz="1800" b="1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054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>
                          <a:effectLst/>
                        </a:rPr>
                        <a:t>15. DVT prophylaxis and anticoagulation</a:t>
                      </a:r>
                      <a:endParaRPr lang="en-IE" sz="1800" b="1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>
                          <a:effectLst/>
                        </a:rPr>
                        <a:t>100%</a:t>
                      </a:r>
                      <a:endParaRPr lang="en-IE" sz="1800" b="1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1800" dirty="0">
                          <a:effectLst/>
                        </a:rPr>
                        <a:t>Excellent</a:t>
                      </a:r>
                      <a:endParaRPr lang="en-IE" sz="1800" b="1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3A603898-A662-1E45-B0A4-270D722E04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A111B69-8AE0-0349-ABE3-2CC22894B532}"/>
              </a:ext>
            </a:extLst>
          </p:cNvPr>
          <p:cNvSpPr txBox="1"/>
          <p:nvPr/>
        </p:nvSpPr>
        <p:spPr>
          <a:xfrm>
            <a:off x="9779431" y="619932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638"/>
    </mc:Choice>
    <mc:Fallback xmlns="">
      <p:transition spd="slow" advTm="366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numSld="999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375B9-EB78-144A-A7F7-A543EF5FE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IE" dirty="0"/>
              <a:t>TURBT Specific Metrics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8707F61-4657-594D-80B5-22AFAF1088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9248263"/>
              </p:ext>
            </p:extLst>
          </p:nvPr>
        </p:nvGraphicFramePr>
        <p:xfrm>
          <a:off x="457200" y="1628775"/>
          <a:ext cx="8507413" cy="4032248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4750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62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203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5444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3200" dirty="0">
                          <a:effectLst/>
                        </a:rPr>
                        <a:t>Metric</a:t>
                      </a:r>
                      <a:r>
                        <a:rPr lang="en-IE" sz="2000" dirty="0">
                          <a:effectLst/>
                        </a:rPr>
                        <a:t> </a:t>
                      </a:r>
                      <a:endParaRPr lang="en-IE" sz="2000" b="1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2000" dirty="0">
                          <a:effectLst/>
                        </a:rPr>
                        <a:t>Percentage Documented in 100 cases</a:t>
                      </a:r>
                      <a:endParaRPr lang="en-IE" sz="2000" b="1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2000" dirty="0">
                          <a:effectLst/>
                        </a:rPr>
                        <a:t>Rating</a:t>
                      </a:r>
                      <a:endParaRPr lang="en-IE" sz="2000" b="1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75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2000" dirty="0">
                          <a:effectLst/>
                        </a:rPr>
                        <a:t>1. Tumour size (cm)</a:t>
                      </a:r>
                      <a:endParaRPr lang="en-IE" sz="2000" b="1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2000">
                          <a:effectLst/>
                        </a:rPr>
                        <a:t>46%</a:t>
                      </a:r>
                      <a:endParaRPr lang="en-IE" sz="2000" b="1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2000" dirty="0">
                          <a:effectLst/>
                        </a:rPr>
                        <a:t>Fair</a:t>
                      </a:r>
                      <a:endParaRPr lang="en-IE" sz="2000" b="1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75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2000" dirty="0">
                          <a:effectLst/>
                        </a:rPr>
                        <a:t>2. Tumour Number (n)</a:t>
                      </a:r>
                      <a:endParaRPr lang="en-IE" sz="2000" b="1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2000">
                          <a:effectLst/>
                        </a:rPr>
                        <a:t>49%</a:t>
                      </a:r>
                      <a:endParaRPr lang="en-IE" sz="2000" b="1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2000" dirty="0">
                          <a:effectLst/>
                        </a:rPr>
                        <a:t>Fair</a:t>
                      </a:r>
                      <a:endParaRPr lang="en-IE" sz="2000" b="1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75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2000" dirty="0">
                          <a:effectLst/>
                        </a:rPr>
                        <a:t>3. Prior recurrence rate/year</a:t>
                      </a:r>
                      <a:endParaRPr lang="en-IE" sz="2000" b="1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2000">
                          <a:effectLst/>
                        </a:rPr>
                        <a:t>70%</a:t>
                      </a:r>
                      <a:endParaRPr lang="en-IE" sz="2000" b="1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2000" dirty="0">
                          <a:effectLst/>
                        </a:rPr>
                        <a:t>Good</a:t>
                      </a:r>
                      <a:endParaRPr lang="en-IE" sz="2000" b="1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75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2000" dirty="0">
                          <a:effectLst/>
                        </a:rPr>
                        <a:t>4. EUA</a:t>
                      </a:r>
                      <a:endParaRPr lang="en-IE" sz="2000" b="1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2000" dirty="0">
                          <a:effectLst/>
                        </a:rPr>
                        <a:t>60%</a:t>
                      </a:r>
                      <a:endParaRPr lang="en-IE" sz="2000" b="1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2000" dirty="0">
                          <a:effectLst/>
                        </a:rPr>
                        <a:t>Good</a:t>
                      </a:r>
                      <a:endParaRPr lang="en-IE" sz="2000" b="1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75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2000" dirty="0">
                          <a:effectLst/>
                        </a:rPr>
                        <a:t>5. Mitomycin given</a:t>
                      </a:r>
                      <a:endParaRPr lang="en-IE" sz="2000" b="1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2000" dirty="0">
                          <a:effectLst/>
                        </a:rPr>
                        <a:t>47%</a:t>
                      </a:r>
                      <a:endParaRPr lang="en-IE" sz="2000" b="1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</a:pPr>
                      <a:r>
                        <a:rPr lang="en-IE" sz="2000" dirty="0">
                          <a:effectLst/>
                        </a:rPr>
                        <a:t>Fair</a:t>
                      </a:r>
                      <a:endParaRPr lang="en-IE" sz="2000" b="1" dirty="0">
                        <a:solidFill>
                          <a:srgbClr val="365F9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1" marR="68581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97C43D0-4B24-844B-83EC-94D41655B0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2732"/>
    </mc:Choice>
    <mc:Fallback xmlns="">
      <p:transition spd="slow" advTm="527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0C8DC-0C81-2741-97D0-C78607303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IE" dirty="0" err="1"/>
              <a:t>Whats</a:t>
            </a:r>
            <a:r>
              <a:rPr lang="en-IE" dirty="0"/>
              <a:t> next?</a:t>
            </a:r>
          </a:p>
        </p:txBody>
      </p:sp>
      <p:pic>
        <p:nvPicPr>
          <p:cNvPr id="14340" name="Picture 2" descr="PC Resource PDSA — Lothian Quality">
            <a:extLst>
              <a:ext uri="{FF2B5EF4-FFF2-40B4-BE49-F238E27FC236}">
                <a16:creationId xmlns:a16="http://schemas.microsoft.com/office/drawing/2014/main" id="{7330F355-753D-7A40-83D0-53244D667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5" y="1417638"/>
            <a:ext cx="4365162" cy="20882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D22FCA1-3F39-9046-8B0A-C7340A31982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45781" b="5712"/>
          <a:stretch/>
        </p:blipFill>
        <p:spPr>
          <a:xfrm>
            <a:off x="4741564" y="1392359"/>
            <a:ext cx="4346713" cy="5465641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AC74FDFA-C667-5447-A486-11BF379014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221088"/>
            <a:ext cx="3945237" cy="2088232"/>
          </a:xfrm>
        </p:spPr>
        <p:txBody>
          <a:bodyPr/>
          <a:lstStyle/>
          <a:p>
            <a:r>
              <a:rPr lang="en-US" dirty="0"/>
              <a:t>Standardised proforma including TURBT specific metrics. Use for re-audit</a:t>
            </a:r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7F802B19-B5F3-D34A-AEE3-9194545BB8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820"/>
    </mc:Choice>
    <mc:Fallback xmlns="">
      <p:transition spd="slow" advTm="358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0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41E3D1-50E0-ED47-98C6-CC75D76CF8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IE" dirty="0"/>
              <a:t>Take Home Messages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07A60B-E2B1-8540-BCEC-1F8F51649F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84313"/>
            <a:ext cx="3538538" cy="3600450"/>
          </a:xfrm>
        </p:spPr>
        <p:txBody>
          <a:bodyPr/>
          <a:lstStyle/>
          <a:p>
            <a:pPr>
              <a:defRPr/>
            </a:pPr>
            <a:r>
              <a:rPr lang="en-IE" sz="2400" dirty="0"/>
              <a:t>Operation notes as a marker of quality in patient care</a:t>
            </a:r>
          </a:p>
          <a:p>
            <a:pPr>
              <a:defRPr/>
            </a:pPr>
            <a:endParaRPr lang="en-IE" sz="2400" dirty="0"/>
          </a:p>
          <a:p>
            <a:pPr>
              <a:defRPr/>
            </a:pPr>
            <a:r>
              <a:rPr lang="en-IE" sz="2400" dirty="0"/>
              <a:t>This is particular the case for TURBT</a:t>
            </a:r>
          </a:p>
          <a:p>
            <a:pPr>
              <a:defRPr/>
            </a:pPr>
            <a:endParaRPr lang="en-IE" sz="2400" dirty="0"/>
          </a:p>
          <a:p>
            <a:pPr>
              <a:defRPr/>
            </a:pPr>
            <a:r>
              <a:rPr lang="en-IE" sz="2400" dirty="0"/>
              <a:t>Use of a Standardised Proforma for TURBT should raise standards </a:t>
            </a:r>
          </a:p>
        </p:txBody>
      </p:sp>
      <p:pic>
        <p:nvPicPr>
          <p:cNvPr id="16388" name="Picture 2" descr="Quality Street 15.9 oz Box">
            <a:extLst>
              <a:ext uri="{FF2B5EF4-FFF2-40B4-BE49-F238E27FC236}">
                <a16:creationId xmlns:a16="http://schemas.microsoft.com/office/drawing/2014/main" id="{55872AE0-9F70-364E-BC0E-422A00B972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388" y="1397000"/>
            <a:ext cx="3538537" cy="240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4" descr="Standard Operating Procedures: Definition &amp; Explanation - Video &amp; Lesson  Transcript | Study.com">
            <a:extLst>
              <a:ext uri="{FF2B5EF4-FFF2-40B4-BE49-F238E27FC236}">
                <a16:creationId xmlns:a16="http://schemas.microsoft.com/office/drawing/2014/main" id="{58A3B6D5-8816-D74F-8264-4AB92605B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2475" y="4156075"/>
            <a:ext cx="3665538" cy="205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38EBC327-8B15-BF42-A576-FFAE82AD03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115300" y="5829300"/>
            <a:ext cx="812800" cy="812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106"/>
    </mc:Choice>
    <mc:Fallback xmlns="">
      <p:transition spd="slow" advTm="501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{D88C7FDF-27DF-134E-AF38-D22BD13D8046}tf10001058</Template>
  <TotalTime>7808</TotalTime>
  <Words>315</Words>
  <Application>Microsoft Office PowerPoint</Application>
  <PresentationFormat>On-screen Show (4:3)</PresentationFormat>
  <Paragraphs>96</Paragraphs>
  <Slides>7</Slides>
  <Notes>7</Notes>
  <HiddenSlides>0</HiddenSlides>
  <MMClips>7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Garamond</vt:lpstr>
      <vt:lpstr>Wingdings</vt:lpstr>
      <vt:lpstr>Stream</vt:lpstr>
      <vt:lpstr>A Cut Above the Rest? TURBT Operative Notes; a Quality Focused Review</vt:lpstr>
      <vt:lpstr>TURBT: Diagnosis or Treatment?</vt:lpstr>
      <vt:lpstr>Aims and Methods </vt:lpstr>
      <vt:lpstr>Good Surgical Practice Metrics</vt:lpstr>
      <vt:lpstr>TURBT Specific Metrics</vt:lpstr>
      <vt:lpstr>Whats next?</vt:lpstr>
      <vt:lpstr>Take Home Messages</vt:lpstr>
    </vt:vector>
  </TitlesOfParts>
  <Company>Health Service Executive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Presentation</dc:title>
  <dc:creator>ICTS</dc:creator>
  <cp:lastModifiedBy>Debbie Wood</cp:lastModifiedBy>
  <cp:revision>383</cp:revision>
  <dcterms:created xsi:type="dcterms:W3CDTF">2013-04-09T17:33:13Z</dcterms:created>
  <dcterms:modified xsi:type="dcterms:W3CDTF">2020-11-07T12:34:26Z</dcterms:modified>
</cp:coreProperties>
</file>