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sldIdLst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58" d="100"/>
          <a:sy n="58" d="100"/>
        </p:scale>
        <p:origin x="4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hyperlink" Target="http://www.baus.org.uk" TargetMode="External"/><Relationship Id="rId4" Type="http://schemas.openxmlformats.org/officeDocument/2006/relationships/hyperlink" Target="http://www.nice.org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046558"/>
            <a:ext cx="4775075" cy="1630907"/>
          </a:xfrm>
        </p:spPr>
        <p:txBody>
          <a:bodyPr>
            <a:normAutofit/>
          </a:bodyPr>
          <a:lstStyle/>
          <a:p>
            <a:pPr defTabSz="502412">
              <a:spcBef>
                <a:spcPts val="1300"/>
              </a:spcBef>
              <a:defRPr sz="6000"/>
            </a:pPr>
            <a:r>
              <a:rPr lang="en-GB" sz="3200" dirty="0"/>
              <a:t>STENT CARDS:</a:t>
            </a:r>
            <a:br>
              <a:rPr lang="en-GB" sz="3200" dirty="0"/>
            </a:br>
            <a:r>
              <a:rPr lang="en-GB" sz="3200" dirty="0"/>
              <a:t>A QUALITY IMPROVEMENT PROJECT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564209"/>
            <a:ext cx="4775075" cy="559656"/>
          </a:xfrm>
        </p:spPr>
        <p:txBody>
          <a:bodyPr>
            <a:noAutofit/>
          </a:bodyPr>
          <a:lstStyle/>
          <a:p>
            <a:pPr defTabSz="484886">
              <a:lnSpc>
                <a:spcPct val="100000"/>
              </a:lnSpc>
              <a:defRPr sz="1900" i="0"/>
            </a:pPr>
            <a:r>
              <a:rPr lang="en-GB" sz="1200" dirty="0"/>
              <a:t>JAMES COOK UNIVERSITY HOSPITAL FOUNDATION TRUST </a:t>
            </a:r>
          </a:p>
          <a:p>
            <a:pPr defTabSz="484886">
              <a:lnSpc>
                <a:spcPct val="100000"/>
              </a:lnSpc>
              <a:defRPr sz="1900" i="0"/>
            </a:pPr>
            <a:endParaRPr lang="en-GB" sz="1200" dirty="0"/>
          </a:p>
          <a:p>
            <a:pPr defTabSz="484886">
              <a:lnSpc>
                <a:spcPct val="100000"/>
              </a:lnSpc>
              <a:defRPr sz="1900" i="0"/>
            </a:pPr>
            <a:r>
              <a:rPr lang="en-GB" sz="1200" dirty="0"/>
              <a:t>RAYAN EL HASSAN</a:t>
            </a:r>
          </a:p>
          <a:p>
            <a:pPr defTabSz="484886">
              <a:lnSpc>
                <a:spcPct val="100000"/>
              </a:lnSpc>
              <a:defRPr sz="1900" i="0"/>
            </a:pPr>
            <a:r>
              <a:rPr lang="en-GB" sz="1200" dirty="0"/>
              <a:t>OMAR RASOOL</a:t>
            </a:r>
          </a:p>
          <a:p>
            <a:pPr defTabSz="484886">
              <a:lnSpc>
                <a:spcPct val="100000"/>
              </a:lnSpc>
              <a:defRPr sz="1900" i="0"/>
            </a:pPr>
            <a:r>
              <a:rPr lang="en-GB" sz="1200" dirty="0"/>
              <a:t>SIDNEY PARKER</a:t>
            </a:r>
          </a:p>
          <a:p>
            <a:pPr defTabSz="484886">
              <a:lnSpc>
                <a:spcPct val="100000"/>
              </a:lnSpc>
              <a:defRPr sz="1900" i="0"/>
            </a:pPr>
            <a:r>
              <a:rPr lang="en-GB" sz="1200" dirty="0"/>
              <a:t>MR ALAIYI WEST 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FABA2DA-39AA-4EC3-A09E-B0E9614774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0317"/>
    </mc:Choice>
    <mc:Fallback xmlns="">
      <p:transition spd="slow" advTm="20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D85CC-65CF-4A33-9956-B819FD227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47F59-DA4C-4196-89BF-25964D9C2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8600" indent="-228600" defTabSz="457200">
              <a:spcBef>
                <a:spcPts val="1000"/>
              </a:spcBef>
              <a:buSzTx/>
              <a:buNone/>
              <a:tabLst>
                <a:tab pos="12700" algn="l"/>
                <a:tab pos="2413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500">
                <a:solidFill>
                  <a:srgbClr val="000000"/>
                </a:solidFill>
              </a:defRPr>
            </a:pPr>
            <a:r>
              <a:rPr lang="en-GB" dirty="0"/>
              <a:t>	1.	Characterization of urinary symptoms in patients with ureteral stents. Joshi HB, Okeke A, </a:t>
            </a:r>
            <a:r>
              <a:rPr lang="en-GB" dirty="0" err="1"/>
              <a:t>Newns</a:t>
            </a:r>
            <a:r>
              <a:rPr lang="en-GB" dirty="0"/>
              <a:t> N, Keeley FX Jr, </a:t>
            </a:r>
            <a:r>
              <a:rPr lang="en-GB" dirty="0" err="1"/>
              <a:t>Timoney</a:t>
            </a:r>
            <a:r>
              <a:rPr lang="en-GB" dirty="0"/>
              <a:t> AG</a:t>
            </a:r>
            <a:br>
              <a:rPr lang="en-GB" dirty="0"/>
            </a:br>
            <a:r>
              <a:rPr lang="en-GB" dirty="0"/>
              <a:t>Urology. 2002 Apr; 59(4):511-6.</a:t>
            </a:r>
          </a:p>
          <a:p>
            <a:pPr marL="0" indent="0" defTabSz="457200"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500">
                <a:solidFill>
                  <a:srgbClr val="303030"/>
                </a:solidFill>
              </a:defRPr>
            </a:pPr>
            <a:endParaRPr lang="en-GB" dirty="0"/>
          </a:p>
          <a:p>
            <a:pPr marL="0" indent="0" defTabSz="457200"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500">
                <a:solidFill>
                  <a:srgbClr val="000000"/>
                </a:solidFill>
              </a:defRPr>
            </a:pPr>
            <a:r>
              <a:rPr lang="en-GB" dirty="0"/>
              <a:t>2. </a:t>
            </a:r>
            <a:r>
              <a:rPr lang="en-GB" dirty="0" err="1"/>
              <a:t>Ringel</a:t>
            </a:r>
            <a:r>
              <a:rPr lang="en-GB" dirty="0"/>
              <a:t> A., Richter S., Shalev M., </a:t>
            </a:r>
            <a:r>
              <a:rPr lang="en-GB" dirty="0" err="1"/>
              <a:t>Nissenkorn</a:t>
            </a:r>
            <a:r>
              <a:rPr lang="en-GB" dirty="0"/>
              <a:t> I. Late complications of ureteral stents. Eur Urol. 2000;38:41–44</a:t>
            </a:r>
          </a:p>
          <a:p>
            <a:pPr marL="0" indent="0" defTabSz="457200"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500">
                <a:solidFill>
                  <a:srgbClr val="000000"/>
                </a:solidFill>
              </a:defRPr>
            </a:pPr>
            <a:endParaRPr lang="en-GB" dirty="0"/>
          </a:p>
          <a:p>
            <a:pPr marL="0" indent="0" defTabSz="457200"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500">
                <a:solidFill>
                  <a:srgbClr val="000000"/>
                </a:solidFill>
              </a:defRPr>
            </a:pPr>
            <a:r>
              <a:rPr lang="en-GB" dirty="0"/>
              <a:t>3. Joshi H.B., </a:t>
            </a:r>
            <a:r>
              <a:rPr lang="en-GB" dirty="0" err="1"/>
              <a:t>Stainthorpe</a:t>
            </a:r>
            <a:r>
              <a:rPr lang="en-GB" dirty="0"/>
              <a:t> A., Keeley F.X., Jr, </a:t>
            </a:r>
            <a:r>
              <a:rPr lang="en-GB" dirty="0" err="1"/>
              <a:t>MacDonagh</a:t>
            </a:r>
            <a:r>
              <a:rPr lang="en-GB" dirty="0"/>
              <a:t> R., </a:t>
            </a:r>
            <a:r>
              <a:rPr lang="en-GB" dirty="0" err="1"/>
              <a:t>Timoney</a:t>
            </a:r>
            <a:r>
              <a:rPr lang="en-GB" dirty="0"/>
              <a:t> A.G. Indwelling ureteral stents. Evaluation of quality of life to aid </a:t>
            </a:r>
            <a:br>
              <a:rPr lang="en-GB" dirty="0"/>
            </a:br>
            <a:r>
              <a:rPr lang="en-GB" dirty="0"/>
              <a:t>   outcome analysis. J </a:t>
            </a:r>
            <a:r>
              <a:rPr lang="en-GB" dirty="0" err="1"/>
              <a:t>Endourol</a:t>
            </a:r>
            <a:r>
              <a:rPr lang="en-GB" dirty="0"/>
              <a:t>. 2001;15:151–154</a:t>
            </a:r>
          </a:p>
          <a:p>
            <a:pPr marL="0" indent="0" defTabSz="457200"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500">
                <a:solidFill>
                  <a:srgbClr val="000000"/>
                </a:solidFill>
              </a:defRPr>
            </a:pPr>
            <a:endParaRPr lang="en-GB" dirty="0"/>
          </a:p>
          <a:p>
            <a:pPr marL="0" indent="0" defTabSz="457200"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500">
                <a:solidFill>
                  <a:srgbClr val="303030"/>
                </a:solidFill>
              </a:defRPr>
            </a:pPr>
            <a:r>
              <a:rPr lang="en-GB" dirty="0"/>
              <a:t>4. Tips and tricks for the management of retained ureteral stents. Lam JS, Gupta M J </a:t>
            </a:r>
            <a:r>
              <a:rPr lang="en-GB" dirty="0" err="1"/>
              <a:t>Endourol</a:t>
            </a:r>
            <a:r>
              <a:rPr lang="en-GB" dirty="0"/>
              <a:t>. 2002 Dec; 16(10):733-41</a:t>
            </a:r>
          </a:p>
          <a:p>
            <a:pPr marL="0" indent="0" defTabSz="457200"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500">
                <a:solidFill>
                  <a:srgbClr val="303030"/>
                </a:solidFill>
              </a:defRPr>
            </a:pPr>
            <a:endParaRPr lang="en-GB" dirty="0"/>
          </a:p>
          <a:p>
            <a:pPr marL="0" indent="0" defTabSz="457200"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500">
                <a:solidFill>
                  <a:srgbClr val="303030"/>
                </a:solidFill>
              </a:defRPr>
            </a:pPr>
            <a:r>
              <a:rPr lang="en-GB" dirty="0"/>
              <a:t>5.  </a:t>
            </a:r>
            <a:r>
              <a:rPr lang="en-GB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www.nice.org.uk</a:t>
            </a:r>
            <a:br>
              <a:rPr lang="en-GB" dirty="0"/>
            </a:br>
            <a:br>
              <a:rPr lang="en-GB" dirty="0"/>
            </a:br>
            <a:r>
              <a:rPr lang="en-GB" dirty="0">
                <a:solidFill>
                  <a:srgbClr val="000000"/>
                </a:solidFill>
              </a:rPr>
              <a:t>6. </a:t>
            </a:r>
            <a:r>
              <a:rPr lang="en-GB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rPr>
              <a:t>www.baus.org.uk</a:t>
            </a:r>
            <a:endParaRPr lang="en-GB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588ECCC-1E14-40BF-931F-AF8B26940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0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4"/>
    </mc:Choice>
    <mc:Fallback xmlns="">
      <p:transition spd="slow" advTm="5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92190-1C12-45BC-81A4-91940ECDB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446592" indent="-446592" defTabSz="555222">
              <a:spcBef>
                <a:spcPts val="2200"/>
              </a:spcBef>
              <a:defRPr sz="3300"/>
            </a:pPr>
            <a:r>
              <a:rPr lang="en-GB" dirty="0"/>
              <a:t>Up to 80% of patients develop stent</a:t>
            </a:r>
            <a:r>
              <a:rPr lang="en-GB" dirty="0">
                <a:solidFill>
                  <a:srgbClr val="212121"/>
                </a:solidFill>
              </a:rPr>
              <a:t>-</a:t>
            </a:r>
            <a:r>
              <a:rPr lang="en-GB" dirty="0"/>
              <a:t>related symptoms (20-80%)</a:t>
            </a:r>
            <a:r>
              <a:rPr lang="en-GB" baseline="31999" dirty="0"/>
              <a:t>1</a:t>
            </a:r>
            <a:endParaRPr lang="en-GB" dirty="0"/>
          </a:p>
          <a:p>
            <a:pPr marL="446592" indent="-446592" defTabSz="555222">
              <a:spcBef>
                <a:spcPts val="2200"/>
              </a:spcBef>
              <a:defRPr sz="3300"/>
            </a:pPr>
            <a:r>
              <a:rPr lang="en-GB" dirty="0"/>
              <a:t>Stent symptoms can be of minor side effects but can vary to severe symptoms and lead to major complications </a:t>
            </a:r>
            <a:br>
              <a:rPr lang="en-GB" dirty="0"/>
            </a:br>
            <a:endParaRPr lang="en-GB" dirty="0"/>
          </a:p>
          <a:p>
            <a:pPr marL="217259" indent="-217259" defTabSz="869044">
              <a:lnSpc>
                <a:spcPct val="90000"/>
              </a:lnSpc>
              <a:spcBef>
                <a:spcPts val="800"/>
              </a:spcBef>
              <a:buClrTx/>
              <a:buSzPct val="100000"/>
              <a:buFont typeface="Arial"/>
              <a:buChar char="•"/>
              <a:defRPr sz="25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GB" dirty="0"/>
              <a:t>Minor side-effects </a:t>
            </a:r>
            <a:r>
              <a:rPr lang="en-GB" dirty="0">
                <a:solidFill>
                  <a:srgbClr val="000000"/>
                </a:solidFill>
              </a:rPr>
              <a:t>: Haematuria, dysuria, frequency, flank and suprapubic pain</a:t>
            </a:r>
          </a:p>
          <a:p>
            <a:pPr marL="217259" indent="-217259" defTabSz="869044">
              <a:lnSpc>
                <a:spcPct val="90000"/>
              </a:lnSpc>
              <a:spcBef>
                <a:spcPts val="800"/>
              </a:spcBef>
              <a:buClrTx/>
              <a:buSzPct val="100000"/>
              <a:buFont typeface="Arial"/>
              <a:buChar char="•"/>
              <a:defRPr sz="25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GB" dirty="0"/>
              <a:t>Major complications </a:t>
            </a:r>
            <a:r>
              <a:rPr lang="en-GB" dirty="0">
                <a:solidFill>
                  <a:srgbClr val="000000"/>
                </a:solidFill>
              </a:rPr>
              <a:t>: </a:t>
            </a:r>
            <a:r>
              <a:rPr lang="en-GB" dirty="0" err="1">
                <a:solidFill>
                  <a:srgbClr val="000000"/>
                </a:solidFill>
              </a:rPr>
              <a:t>Vesico</a:t>
            </a:r>
            <a:r>
              <a:rPr lang="en-GB" dirty="0">
                <a:solidFill>
                  <a:srgbClr val="000000"/>
                </a:solidFill>
              </a:rPr>
              <a:t>-ureteric reflux, migration, malposition, encrustation, stent fracture, UTI, pyuria, incontinence, inadequate relief of obstruction, ureteric erosion or fistulation, a ‘forgotten stent’, necrosis and uretero-arterial fistula</a:t>
            </a:r>
            <a:r>
              <a:rPr lang="en-GB" baseline="31997" dirty="0">
                <a:solidFill>
                  <a:srgbClr val="000000"/>
                </a:solidFill>
              </a:rPr>
              <a:t>2,3</a:t>
            </a:r>
            <a:br>
              <a:rPr lang="en-GB" baseline="31997" dirty="0">
                <a:solidFill>
                  <a:srgbClr val="000000"/>
                </a:solidFill>
              </a:rPr>
            </a:br>
            <a:endParaRPr lang="en-GB" dirty="0">
              <a:solidFill>
                <a:srgbClr val="000000"/>
              </a:solidFill>
            </a:endParaRPr>
          </a:p>
          <a:p>
            <a:pPr marL="347349" indent="-347349" defTabSz="555222">
              <a:spcBef>
                <a:spcPts val="2200"/>
              </a:spcBef>
              <a:defRPr sz="3300">
                <a:solidFill>
                  <a:srgbClr val="393839"/>
                </a:solidFill>
              </a:defRPr>
            </a:pPr>
            <a:r>
              <a:rPr lang="en-GB" dirty="0"/>
              <a:t>Although Endourology can provide all necessary solutions for the management of forgotten indwelling stents, the best treatment remains prevention</a:t>
            </a:r>
            <a:r>
              <a:rPr lang="en-GB" baseline="31997" dirty="0"/>
              <a:t>4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F7A011F2-92F3-4B5B-8F9C-C568413395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21"/>
    </mc:Choice>
    <mc:Fallback xmlns="">
      <p:transition spd="slow" advTm="39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FF912-264D-4731-9A91-2D4D9A28B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Rationale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3C055-33A0-421F-B783-90FFA01E2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84045"/>
            <a:ext cx="10058400" cy="3849624"/>
          </a:xfrm>
        </p:spPr>
        <p:txBody>
          <a:bodyPr>
            <a:noAutofit/>
          </a:bodyPr>
          <a:lstStyle/>
          <a:p>
            <a:pPr marL="385318" indent="-385318" defTabSz="479044">
              <a:spcBef>
                <a:spcPts val="1900"/>
              </a:spcBef>
              <a:defRPr sz="2900"/>
            </a:pPr>
            <a:r>
              <a:rPr lang="en-GB" sz="1600" dirty="0"/>
              <a:t>Recurrent presentation by multiple stented patients has been noticed whilst being </a:t>
            </a:r>
            <a:r>
              <a:rPr lang="en-GB" sz="1600" dirty="0" err="1"/>
              <a:t>oncall</a:t>
            </a:r>
            <a:endParaRPr lang="en-GB" sz="1600" dirty="0"/>
          </a:p>
          <a:p>
            <a:pPr marL="385318" indent="-385318" defTabSz="479044">
              <a:spcBef>
                <a:spcPts val="1900"/>
              </a:spcBef>
              <a:defRPr sz="2900"/>
            </a:pPr>
            <a:r>
              <a:rPr lang="en-GB" sz="1600" dirty="0"/>
              <a:t>Communication</a:t>
            </a:r>
          </a:p>
          <a:p>
            <a:pPr marL="385318" indent="-385318" defTabSz="479044">
              <a:spcBef>
                <a:spcPts val="1900"/>
              </a:spcBef>
              <a:defRPr sz="2900"/>
            </a:pPr>
            <a:r>
              <a:rPr lang="en-GB" sz="1600" dirty="0"/>
              <a:t>No standardised consenting for stents, of which including stent related symptoms</a:t>
            </a:r>
          </a:p>
          <a:p>
            <a:r>
              <a:rPr lang="en-GB" sz="1600" dirty="0"/>
              <a:t>NICE</a:t>
            </a:r>
          </a:p>
          <a:p>
            <a:pPr lvl="1">
              <a:buClrTx/>
              <a:buSzPct val="75000"/>
              <a:buFontTx/>
              <a:buChar char="•"/>
            </a:pPr>
            <a:r>
              <a:rPr lang="en-GB" sz="1600" dirty="0"/>
              <a:t>‘JJ stents are associated with adverse effects, with significant stent symptoms affecting patients’. Quality of life in 80% of cases affected.</a:t>
            </a:r>
          </a:p>
          <a:p>
            <a:pPr lvl="1">
              <a:buClrTx/>
              <a:buSzPct val="75000"/>
              <a:buFontTx/>
              <a:buChar char="•"/>
            </a:pPr>
            <a:r>
              <a:rPr lang="en-GB" sz="1600" dirty="0"/>
              <a:t>Discussion with patients of possible adverse effects is very important in order to inform patients when considering whether to have a stent</a:t>
            </a:r>
            <a:r>
              <a:rPr lang="en-GB" sz="1600" baseline="31999" dirty="0"/>
              <a:t>5</a:t>
            </a:r>
          </a:p>
          <a:p>
            <a:r>
              <a:rPr lang="en-GB" sz="1600" dirty="0"/>
              <a:t>BAUS</a:t>
            </a:r>
          </a:p>
          <a:p>
            <a:pPr lvl="1">
              <a:buClrTx/>
              <a:buSzPct val="75000"/>
              <a:buFontTx/>
              <a:buChar char="•"/>
            </a:pPr>
            <a:r>
              <a:rPr lang="en-GB" sz="1600" dirty="0"/>
              <a:t>Urinary symptoms, pain (at other sites), urinary infection</a:t>
            </a:r>
          </a:p>
          <a:p>
            <a:pPr lvl="1">
              <a:buClrTx/>
              <a:buSzPct val="75000"/>
              <a:buFontTx/>
              <a:buChar char="•"/>
            </a:pPr>
            <a:r>
              <a:rPr lang="en-GB" sz="1600" dirty="0"/>
              <a:t>Possible complications include encrustation (noted does not normally cause problems but may worsen side effects especially pain and bleeding)</a:t>
            </a:r>
          </a:p>
          <a:p>
            <a:pPr lvl="1">
              <a:buClrTx/>
              <a:buSzPct val="75000"/>
              <a:buFontTx/>
              <a:buChar char="•"/>
            </a:pPr>
            <a:r>
              <a:rPr lang="en-GB" sz="1600" dirty="0"/>
              <a:t>Stent removal guidance is focused on </a:t>
            </a:r>
            <a:r>
              <a:rPr lang="en-GB" sz="1600" dirty="0" err="1"/>
              <a:t>cystoscopic</a:t>
            </a:r>
            <a:r>
              <a:rPr lang="en-GB" sz="1600" dirty="0"/>
              <a:t> approach (</a:t>
            </a:r>
            <a:r>
              <a:rPr lang="en-GB" sz="1600" dirty="0">
                <a:solidFill>
                  <a:srgbClr val="FF0000"/>
                </a:solidFill>
              </a:rPr>
              <a:t>??</a:t>
            </a:r>
            <a:r>
              <a:rPr lang="en-GB" sz="1600" dirty="0"/>
              <a:t>no stent-on-strings guidance)</a:t>
            </a:r>
            <a:r>
              <a:rPr lang="en-GB" sz="1600" baseline="31999" dirty="0"/>
              <a:t>6</a:t>
            </a:r>
          </a:p>
          <a:p>
            <a:pPr lvl="1">
              <a:buClrTx/>
              <a:buSzPct val="75000"/>
              <a:buFontTx/>
              <a:buChar char="•"/>
            </a:pPr>
            <a:endParaRPr lang="en-GB" sz="16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BC043BC-4BE4-4006-9FF7-BCAF9E013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4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479"/>
    </mc:Choice>
    <mc:Fallback xmlns="">
      <p:transition spd="slow" advTm="99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A5CAA-A159-4DBE-A4AA-FE111884B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52BBF-26D7-4E0E-8F2E-2E1D7001E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93545"/>
            <a:ext cx="10058400" cy="3849624"/>
          </a:xfrm>
        </p:spPr>
        <p:txBody>
          <a:bodyPr>
            <a:noAutofit/>
          </a:bodyPr>
          <a:lstStyle/>
          <a:p>
            <a:r>
              <a:rPr lang="en-GB" sz="1400" dirty="0"/>
              <a:t>Retrospective, 1 month, sample size: 50</a:t>
            </a:r>
          </a:p>
          <a:p>
            <a:pPr marL="419619" indent="-419619" defTabSz="521690">
              <a:spcBef>
                <a:spcPts val="2000"/>
              </a:spcBef>
              <a:defRPr sz="3100"/>
            </a:pPr>
            <a:r>
              <a:rPr lang="en-GB" sz="1400" dirty="0"/>
              <a:t>Response rate 74% (37 patients; 9 of which has stents on strings)</a:t>
            </a:r>
          </a:p>
          <a:p>
            <a:pPr marL="406369" indent="-406369" defTabSz="505214">
              <a:spcBef>
                <a:spcPts val="2000"/>
              </a:spcBef>
              <a:defRPr sz="3100"/>
            </a:pPr>
            <a:r>
              <a:rPr lang="en-GB" sz="1400" dirty="0"/>
              <a:t>83% of the patients experiences stent related symptoms</a:t>
            </a:r>
          </a:p>
          <a:p>
            <a:pPr marL="406369" indent="-406369" defTabSz="505214">
              <a:spcBef>
                <a:spcPts val="2000"/>
              </a:spcBef>
              <a:defRPr sz="3100"/>
            </a:pPr>
            <a:r>
              <a:rPr lang="en-GB" sz="1400" dirty="0"/>
              <a:t>61% of the patients were unaware of expected symptoms. Some cant recall regarding consenting and not all have taken a copy.</a:t>
            </a:r>
          </a:p>
          <a:p>
            <a:pPr marL="406369" indent="-406369" defTabSz="505214">
              <a:spcBef>
                <a:spcPts val="2000"/>
              </a:spcBef>
              <a:defRPr sz="3100"/>
            </a:pPr>
            <a:r>
              <a:rPr lang="en-GB" sz="1400" dirty="0"/>
              <a:t>7 Patients (14%) had readmissions. Presenting with both minor and major symptoms. (Some were avoidable)</a:t>
            </a:r>
          </a:p>
          <a:p>
            <a:pPr marL="406369" indent="-406369" defTabSz="505214">
              <a:spcBef>
                <a:spcPts val="2000"/>
              </a:spcBef>
              <a:defRPr sz="3100"/>
            </a:pPr>
            <a:r>
              <a:rPr lang="en-GB" sz="1400" dirty="0"/>
              <a:t>Almost all patients (89%) responded positively and welcomed the idea of a stent card. The rest were patients who had multiple stents in the past and are aware of expectations </a:t>
            </a:r>
          </a:p>
          <a:p>
            <a:r>
              <a:rPr lang="en-GB" sz="1400" dirty="0"/>
              <a:t>Unclear regarding severity of symptoms*</a:t>
            </a:r>
          </a:p>
          <a:p>
            <a:r>
              <a:rPr lang="en-GB" sz="1400" dirty="0"/>
              <a:t>Unaware of having a stent in place (gynaecology patient)</a:t>
            </a:r>
          </a:p>
          <a:p>
            <a:r>
              <a:rPr lang="en-GB" sz="1400" dirty="0"/>
              <a:t>Unaware of plan for stent</a:t>
            </a:r>
          </a:p>
          <a:p>
            <a:r>
              <a:rPr lang="en-GB" sz="1400" dirty="0"/>
              <a:t>Not clear of expected pain or severity of pulling stent on strings out</a:t>
            </a:r>
          </a:p>
          <a:p>
            <a:pPr marL="406369" indent="-406369" defTabSz="505214">
              <a:spcBef>
                <a:spcPts val="2000"/>
              </a:spcBef>
              <a:defRPr sz="3100"/>
            </a:pPr>
            <a:endParaRPr lang="en-GB" sz="1400" dirty="0"/>
          </a:p>
          <a:p>
            <a:endParaRPr lang="en-GB" sz="14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6D20612-EFB4-473D-B0A8-B5914461DE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0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356"/>
    </mc:Choice>
    <mc:Fallback xmlns="">
      <p:transition spd="slow" advTm="107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D8067-AF74-4D1D-9B5A-84B1F5D02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6957E-FDDC-4D66-B26C-9F580875B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5318" indent="-385318" defTabSz="479044">
              <a:lnSpc>
                <a:spcPct val="90000"/>
              </a:lnSpc>
              <a:spcBef>
                <a:spcPts val="1900"/>
              </a:spcBef>
              <a:defRPr sz="2600"/>
            </a:pPr>
            <a:r>
              <a:rPr lang="en-GB" dirty="0"/>
              <a:t>A clear consultation (if possible in a clinical setting just like any other proposed surgery) to be conducted</a:t>
            </a:r>
          </a:p>
          <a:p>
            <a:pPr marL="385318" indent="-385318" defTabSz="479044">
              <a:lnSpc>
                <a:spcPct val="90000"/>
              </a:lnSpc>
              <a:spcBef>
                <a:spcPts val="1900"/>
              </a:spcBef>
              <a:defRPr sz="2600"/>
            </a:pPr>
            <a:r>
              <a:rPr lang="en-GB" dirty="0"/>
              <a:t>A standardised (pre-printed) consent form to be provided to patients with a copy with clear outcomes including stent-related symptoms and definite plan thereafter</a:t>
            </a:r>
          </a:p>
          <a:p>
            <a:pPr marL="385318" indent="-385318" defTabSz="479044">
              <a:lnSpc>
                <a:spcPct val="90000"/>
              </a:lnSpc>
              <a:spcBef>
                <a:spcPts val="1900"/>
              </a:spcBef>
              <a:defRPr sz="2600"/>
            </a:pPr>
            <a:r>
              <a:rPr lang="en-GB" dirty="0"/>
              <a:t>Stent Register Audit</a:t>
            </a:r>
          </a:p>
          <a:p>
            <a:pPr marL="385318" indent="-385318" defTabSz="479044">
              <a:lnSpc>
                <a:spcPct val="90000"/>
              </a:lnSpc>
              <a:spcBef>
                <a:spcPts val="1900"/>
              </a:spcBef>
              <a:defRPr sz="2600"/>
            </a:pPr>
            <a:r>
              <a:rPr lang="en-GB" dirty="0"/>
              <a:t>Stent Cards; to be provided to patients post operatively and documented in the notes or on the discharge letter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B7C297D-9996-4D1C-839C-461CD1D2D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8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66"/>
    </mc:Choice>
    <mc:Fallback xmlns="">
      <p:transition spd="slow" advTm="50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9FAAF-ADB7-42F9-AD51-9AFB67526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Idea of Stent 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D2B2C-342F-48AA-8750-CC8D9326A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000" dirty="0"/>
              <a:t>The concept behind The Stent card is providing readily accessible information on stent symptoms and planned stent indwelling duration</a:t>
            </a:r>
          </a:p>
          <a:p>
            <a:pPr marL="385318" indent="-385318" defTabSz="479044">
              <a:spcBef>
                <a:spcPts val="1900"/>
              </a:spcBef>
              <a:defRPr sz="2900"/>
            </a:pPr>
            <a:r>
              <a:rPr lang="en-GB" sz="2000" dirty="0"/>
              <a:t>A pocket-sized </a:t>
            </a:r>
            <a:r>
              <a:rPr lang="en-GB" sz="2000" b="1" u="sng" dirty="0"/>
              <a:t>stent card </a:t>
            </a:r>
            <a:r>
              <a:rPr lang="en-GB" sz="2000" dirty="0"/>
              <a:t>to be provided to patients with ureteral stent </a:t>
            </a:r>
            <a:r>
              <a:rPr lang="en-GB" sz="2000" dirty="0" err="1"/>
              <a:t>insitu</a:t>
            </a:r>
            <a:endParaRPr lang="en-GB" sz="2000" dirty="0"/>
          </a:p>
          <a:p>
            <a:pPr marL="385318" indent="-385318" defTabSz="479044">
              <a:spcBef>
                <a:spcPts val="1900"/>
              </a:spcBef>
              <a:defRPr sz="2900"/>
            </a:pPr>
            <a:r>
              <a:rPr lang="en-GB" sz="2000" dirty="0"/>
              <a:t>It provides the patient with:</a:t>
            </a:r>
          </a:p>
          <a:p>
            <a:pPr marL="770636" lvl="1" indent="-385318" defTabSz="479044">
              <a:spcBef>
                <a:spcPts val="1900"/>
              </a:spcBef>
              <a:defRPr sz="2900"/>
            </a:pPr>
            <a:r>
              <a:rPr lang="en-GB" sz="2000" dirty="0"/>
              <a:t>Type of stent </a:t>
            </a:r>
            <a:br>
              <a:rPr lang="en-GB" sz="2000" dirty="0"/>
            </a:br>
            <a:r>
              <a:rPr lang="en-GB" sz="2000" dirty="0"/>
              <a:t>Outcome plan for stent (date)</a:t>
            </a:r>
            <a:br>
              <a:rPr lang="en-GB" sz="2000" dirty="0"/>
            </a:br>
            <a:r>
              <a:rPr lang="en-GB" sz="2000" dirty="0"/>
              <a:t>Whether stent is on strings or not</a:t>
            </a:r>
            <a:br>
              <a:rPr lang="en-GB" sz="2000" dirty="0"/>
            </a:br>
            <a:r>
              <a:rPr lang="en-GB" sz="2000" dirty="0"/>
              <a:t>Some top tips about common expected stent related symptoms</a:t>
            </a:r>
            <a:br>
              <a:rPr lang="en-GB" sz="2000" dirty="0"/>
            </a:br>
            <a:r>
              <a:rPr lang="en-GB" sz="2000" dirty="0"/>
              <a:t>A telephone/email contact in case of any concern for extra support for patients living with a stent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54E3EC9-9899-4034-BFB1-47E602BEAD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2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25"/>
    </mc:Choice>
    <mc:Fallback xmlns="">
      <p:transition spd="slow" advTm="42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78">
            <a:extLst>
              <a:ext uri="{FF2B5EF4-FFF2-40B4-BE49-F238E27FC236}">
                <a16:creationId xmlns:a16="http://schemas.microsoft.com/office/drawing/2014/main" id="{848E66D9-C94B-4541-A6F7-7B230B2FDB3D}"/>
              </a:ext>
            </a:extLst>
          </p:cNvPr>
          <p:cNvSpPr/>
          <p:nvPr/>
        </p:nvSpPr>
        <p:spPr>
          <a:xfrm>
            <a:off x="1731119" y="964825"/>
            <a:ext cx="8729762" cy="5080749"/>
          </a:xfrm>
          <a:prstGeom prst="rect">
            <a:avLst/>
          </a:prstGeom>
          <a:gradFill>
            <a:gsLst>
              <a:gs pos="0">
                <a:srgbClr val="89847F">
                  <a:alpha val="5000"/>
                </a:srgbClr>
              </a:gs>
              <a:gs pos="100000">
                <a:srgbClr val="89847F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I have a ureteric stent (plastic tube draining my L/R Kidney)</a:t>
            </a:r>
          </a:p>
          <a:p>
            <a:pPr algn="ctr"/>
            <a:endParaRPr lang="en-GB" dirty="0"/>
          </a:p>
          <a:p>
            <a:pPr lvl="1" indent="228600" algn="ctr">
              <a:defRPr sz="17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en-GB" dirty="0"/>
              <a:t>Type of Stent: ……………………………………………</a:t>
            </a:r>
            <a:br>
              <a:rPr lang="en-GB" dirty="0"/>
            </a:br>
            <a:endParaRPr lang="en-GB" dirty="0"/>
          </a:p>
          <a:p>
            <a:pPr lvl="1" indent="228600" algn="ctr">
              <a:defRPr sz="17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en-GB" dirty="0"/>
              <a:t>Plan for Stent: ……………………………………………</a:t>
            </a:r>
            <a:br>
              <a:rPr lang="en-GB" dirty="0"/>
            </a:br>
            <a:br>
              <a:rPr lang="en-GB" dirty="0"/>
            </a:br>
            <a:r>
              <a:rPr lang="en-GB" dirty="0"/>
              <a:t>String attached:      Yes  /  No</a:t>
            </a:r>
          </a:p>
          <a:p>
            <a:pPr lvl="1" indent="228600" algn="ctr">
              <a:defRPr sz="17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lang="en-GB" dirty="0"/>
          </a:p>
          <a:p>
            <a:pPr lvl="1" indent="228600" algn="ctr">
              <a:defRPr sz="17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en-GB" dirty="0">
                <a:solidFill>
                  <a:srgbClr val="FF0000"/>
                </a:solidFill>
              </a:rPr>
              <a:t>Please contact our co-ordinator (name) on (number)</a:t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dirty="0">
                <a:solidFill>
                  <a:srgbClr val="FF0000"/>
                </a:solidFill>
              </a:rPr>
              <a:t>if you have any concern or you have not received</a:t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dirty="0">
                <a:solidFill>
                  <a:srgbClr val="FF0000"/>
                </a:solidFill>
              </a:rPr>
              <a:t>an appointment to replace or remove this by the planned date.</a:t>
            </a:r>
          </a:p>
          <a:p>
            <a:pPr lvl="1" indent="228600" algn="ctr">
              <a:defRPr sz="17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lang="en-GB" dirty="0"/>
          </a:p>
          <a:p>
            <a:pPr algn="ctr"/>
            <a:endParaRPr lang="en-GB" dirty="0"/>
          </a:p>
        </p:txBody>
      </p:sp>
      <p:pic>
        <p:nvPicPr>
          <p:cNvPr id="7" name="image1.png">
            <a:extLst>
              <a:ext uri="{FF2B5EF4-FFF2-40B4-BE49-F238E27FC236}">
                <a16:creationId xmlns:a16="http://schemas.microsoft.com/office/drawing/2014/main" id="{B55DD619-AB0F-45AF-8FA7-8CBE5985B6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357" y="1370215"/>
            <a:ext cx="4155286" cy="7280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E81D2F50-A5F8-4596-B968-24ABF3DD13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5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21"/>
    </mc:Choice>
    <mc:Fallback xmlns="">
      <p:transition spd="slow" advTm="19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4">
            <a:extLst>
              <a:ext uri="{FF2B5EF4-FFF2-40B4-BE49-F238E27FC236}">
                <a16:creationId xmlns:a16="http://schemas.microsoft.com/office/drawing/2014/main" id="{DD92F1A5-4012-4CC2-B2F3-3898602F01CC}"/>
              </a:ext>
            </a:extLst>
          </p:cNvPr>
          <p:cNvSpPr/>
          <p:nvPr/>
        </p:nvSpPr>
        <p:spPr>
          <a:xfrm>
            <a:off x="1731119" y="979807"/>
            <a:ext cx="8729762" cy="4898385"/>
          </a:xfrm>
          <a:prstGeom prst="rect">
            <a:avLst/>
          </a:prstGeom>
          <a:gradFill>
            <a:gsLst>
              <a:gs pos="0">
                <a:srgbClr val="89847F">
                  <a:alpha val="5000"/>
                </a:srgbClr>
              </a:gs>
              <a:gs pos="100000">
                <a:srgbClr val="89847F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br>
              <a:rPr lang="en-GB" dirty="0"/>
            </a:br>
            <a:r>
              <a:rPr lang="en-GB" dirty="0"/>
              <a:t>Symptoms you may experience with a ureteric stent may include:</a:t>
            </a:r>
            <a:br>
              <a:rPr lang="en-GB" dirty="0"/>
            </a:br>
            <a:endParaRPr lang="en-GB" dirty="0"/>
          </a:p>
          <a:p>
            <a:pPr marL="313266" indent="-313266">
              <a:buSzPct val="75000"/>
              <a:buChar char="•"/>
              <a:defRPr sz="20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en-GB" dirty="0"/>
              <a:t>the need to pass urine more frequently and urgently</a:t>
            </a:r>
          </a:p>
          <a:p>
            <a:pPr marL="313266" indent="-313266">
              <a:buSzPct val="75000"/>
              <a:buChar char="•"/>
              <a:defRPr sz="20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en-GB" dirty="0"/>
              <a:t>blood stained urine</a:t>
            </a:r>
          </a:p>
          <a:p>
            <a:pPr marL="313266" indent="-313266">
              <a:buSzPct val="75000"/>
              <a:buChar char="•"/>
              <a:defRPr sz="20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en-GB" dirty="0"/>
              <a:t>discomfort or pain (at the side or lower part of your abdomen)</a:t>
            </a:r>
          </a:p>
          <a:p>
            <a:pPr marL="313266" indent="-313266">
              <a:buSzPct val="75000"/>
              <a:buChar char="•"/>
              <a:defRPr sz="20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en-GB" dirty="0"/>
              <a:t>men could get pain at the end of their penis</a:t>
            </a:r>
            <a:br>
              <a:rPr lang="en-GB" dirty="0"/>
            </a:br>
            <a:endParaRPr lang="en-GB" dirty="0"/>
          </a:p>
          <a:p>
            <a:pPr algn="ctr"/>
            <a:r>
              <a:rPr lang="en-GB" dirty="0"/>
              <a:t>* Should you be required to remove the stent yourself via a string,</a:t>
            </a:r>
            <a:br>
              <a:rPr lang="en-GB" dirty="0"/>
            </a:br>
            <a:r>
              <a:rPr lang="en-GB" dirty="0"/>
              <a:t>   please be aware that you may experience some pain or discomfort</a:t>
            </a:r>
            <a:br>
              <a:rPr lang="en-GB" dirty="0"/>
            </a:br>
            <a:r>
              <a:rPr lang="en-GB" dirty="0"/>
              <a:t>   on removal and you may experience some of the above symptoms after</a:t>
            </a:r>
          </a:p>
          <a:p>
            <a:pPr algn="ctr"/>
            <a:br>
              <a:rPr lang="en-GB" dirty="0"/>
            </a:br>
            <a:r>
              <a:rPr lang="en-GB" dirty="0">
                <a:solidFill>
                  <a:srgbClr val="FF0000"/>
                </a:solidFill>
              </a:rPr>
              <a:t>Should you experience severe symptoms or feel unwell </a:t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dirty="0">
                <a:solidFill>
                  <a:srgbClr val="FF0000"/>
                </a:solidFill>
              </a:rPr>
              <a:t>please seek medical attention </a:t>
            </a:r>
          </a:p>
          <a:p>
            <a:pPr algn="ctr"/>
            <a:endParaRPr lang="en-GB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30D8E46-8FB7-4198-9BC4-368B7AE281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2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26"/>
    </mc:Choice>
    <mc:Fallback xmlns="">
      <p:transition spd="slow" advTm="14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57B7-3A11-4F8F-B434-584A4B91B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Outcome/Plan: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28FAA-2A5F-4A73-872C-429D72505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46404" indent="-446404" defTabSz="554990">
              <a:spcBef>
                <a:spcPts val="2200"/>
              </a:spcBef>
              <a:defRPr sz="3400"/>
            </a:pPr>
            <a:r>
              <a:rPr lang="en-GB" dirty="0"/>
              <a:t>With the new Stent Card and standardised consent forms patients will have full transparent understanding and support of what to expect having a stent inserted and living with a stent</a:t>
            </a:r>
          </a:p>
          <a:p>
            <a:pPr marL="446404" indent="-446404" defTabSz="554990">
              <a:spcBef>
                <a:spcPts val="2200"/>
              </a:spcBef>
              <a:defRPr sz="3400"/>
            </a:pPr>
            <a:r>
              <a:rPr lang="en-GB" dirty="0"/>
              <a:t>This will decrease the risk of readmission, improve patients care and expectations and improve outcomes and costs</a:t>
            </a:r>
          </a:p>
          <a:p>
            <a:pPr marL="446404" indent="-446404" defTabSz="554990">
              <a:spcBef>
                <a:spcPts val="2200"/>
              </a:spcBef>
              <a:defRPr sz="3400"/>
            </a:pPr>
            <a:r>
              <a:rPr lang="en-GB" dirty="0"/>
              <a:t>A re-audit with a standardised Ureteral Stent Symptom Questionnaire (USSQ) to be conducted in few months to assess outcome of implemented changes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157CB68-2E7D-4C8E-B9BD-A2FD0BD99B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0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94"/>
    </mc:Choice>
    <mc:Fallback xmlns="">
      <p:transition spd="slow" advTm="36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37A4FC23E488458A8F5D2EDABB282B" ma:contentTypeVersion="9" ma:contentTypeDescription="Create a new document." ma:contentTypeScope="" ma:versionID="6cb5930b3ec7f5cf3d208037aef57186">
  <xsd:schema xmlns:xsd="http://www.w3.org/2001/XMLSchema" xmlns:xs="http://www.w3.org/2001/XMLSchema" xmlns:p="http://schemas.microsoft.com/office/2006/metadata/properties" xmlns:ns3="8d9c24d7-5dc2-433c-ba0d-10f0c5518bd0" xmlns:ns4="fbf1280e-29fe-4e8b-94f0-bc0d0bf09500" targetNamespace="http://schemas.microsoft.com/office/2006/metadata/properties" ma:root="true" ma:fieldsID="f1c306551b4b313ea4a954190660917e" ns3:_="" ns4:_="">
    <xsd:import namespace="8d9c24d7-5dc2-433c-ba0d-10f0c5518bd0"/>
    <xsd:import namespace="fbf1280e-29fe-4e8b-94f0-bc0d0bf0950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9c24d7-5dc2-433c-ba0d-10f0c5518b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f1280e-29fe-4e8b-94f0-bc0d0bf0950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7651BA-F45C-4845-9AB3-E0A65B39F5E1}">
  <ds:schemaRefs>
    <ds:schemaRef ds:uri="8d9c24d7-5dc2-433c-ba0d-10f0c5518bd0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fbf1280e-29fe-4e8b-94f0-bc0d0bf09500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81120F-F9A4-4902-A097-1F04EAFDCC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9c24d7-5dc2-433c-ba0d-10f0c5518bd0"/>
    <ds:schemaRef ds:uri="fbf1280e-29fe-4e8b-94f0-bc0d0bf095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{B2D80762-7962-48D8-BA31-F2B3845553E5}tf78438558_win32</Template>
  <TotalTime>57</TotalTime>
  <Words>969</Words>
  <Application>Microsoft Office PowerPoint</Application>
  <PresentationFormat>Widescreen</PresentationFormat>
  <Paragraphs>78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Garamond</vt:lpstr>
      <vt:lpstr>Palatino</vt:lpstr>
      <vt:lpstr>SavonVTI</vt:lpstr>
      <vt:lpstr>STENT CARDS: A QUALITY IMPROVEMENT PROJECT</vt:lpstr>
      <vt:lpstr>Background</vt:lpstr>
      <vt:lpstr>Rationale</vt:lpstr>
      <vt:lpstr>Audit</vt:lpstr>
      <vt:lpstr>Proposals</vt:lpstr>
      <vt:lpstr>The Idea of Stent Cards</vt:lpstr>
      <vt:lpstr>PowerPoint Presentation</vt:lpstr>
      <vt:lpstr>PowerPoint Presentation</vt:lpstr>
      <vt:lpstr>Outcome/Plan: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STENT CARDS: A QUALITY IMPROVEMENT PROJECT</dc:title>
  <dc:creator>Manuela Sonnauer</dc:creator>
  <cp:lastModifiedBy>Debbie Wood</cp:lastModifiedBy>
  <cp:revision>3</cp:revision>
  <dcterms:created xsi:type="dcterms:W3CDTF">2020-11-05T19:13:46Z</dcterms:created>
  <dcterms:modified xsi:type="dcterms:W3CDTF">2020-11-06T14:55:24Z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0x0101006837A4FC23E488458A8F5D2EDABB282B</vt:lpwstr>
  </property>
</Properties>
</file>