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2" r:id="rId3"/>
    <p:sldId id="264" r:id="rId4"/>
    <p:sldId id="258" r:id="rId5"/>
    <p:sldId id="259" r:id="rId6"/>
    <p:sldId id="261" r:id="rId7"/>
    <p:sldId id="2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4" autoAdjust="0"/>
    <p:restoredTop sz="77283" autoAdjust="0"/>
  </p:normalViewPr>
  <p:slideViewPr>
    <p:cSldViewPr snapToGrid="0">
      <p:cViewPr varScale="1">
        <p:scale>
          <a:sx n="45" d="100"/>
          <a:sy n="45" d="100"/>
        </p:scale>
        <p:origin x="87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10FBC1-6D82-46DF-A3AD-95E5A5AFB33D}" type="datetimeFigureOut">
              <a:rPr lang="en-GB" smtClean="0"/>
              <a:t>07/11/2020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A806AC-1DFE-46E6-B666-E54F8BC46E5C}" type="slidenum">
              <a:rPr lang="en-GB" smtClean="0"/>
              <a:t>‹#›</a:t>
            </a:fld>
            <a:endParaRPr lang="en-GB"/>
          </a:p>
        </p:txBody>
      </p:sp>
    </p:spTree>
    <p:extLst>
      <p:ext uri="{BB962C8B-B14F-4D97-AF65-F5344CB8AC3E}">
        <p14:creationId xmlns:p14="http://schemas.microsoft.com/office/powerpoint/2010/main" val="3001761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dx.doi.org/10.1016/S0039-6109(16)33147-4"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ncbi.nlm.nih.gov/pmc/articles/PMC7088478/"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radiopaedia.org/articles/loopogram?lang=gb"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alpfmedical.info/scarring.html" TargetMode="External"/><Relationship Id="rId4" Type="http://schemas.openxmlformats.org/officeDocument/2006/relationships/hyperlink" Target="https://radiopaedia.org/articles/ct-urography?lang=gb"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ncbi.nlm.nih.gov/pubmed/26029296" TargetMode="External"/><Relationship Id="rId13" Type="http://schemas.openxmlformats.org/officeDocument/2006/relationships/hyperlink" Target="https://scholar.google.com/scholar_lookup?journal=J+Urol&amp;title=A+comparison+of+the+Bricker+versus+Wallace+ureteroileal+anastomosis+in+patients+undergoing+urinary+diversion+for+bladder+cancer&amp;author=E+Kouba&amp;author=M+Sands&amp;author=A+Lentz&amp;volume=178&amp;publication_year=2007&amp;pages=945-949&amp;pmid=17632159&amp;" TargetMode="External"/><Relationship Id="rId3" Type="http://schemas.openxmlformats.org/officeDocument/2006/relationships/hyperlink" Target="https://www.ncbi.nlm.nih.gov/pubmed/16600750" TargetMode="External"/><Relationship Id="rId7" Type="http://schemas.openxmlformats.org/officeDocument/2006/relationships/hyperlink" Target="https://www.ncbi.nlm.nih.gov/pmc/articles/PMC4439225/" TargetMode="External"/><Relationship Id="rId12" Type="http://schemas.openxmlformats.org/officeDocument/2006/relationships/hyperlink" Target="https://www.ncbi.nlm.nih.gov/pubmed/17632159"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scholar.google.com/scholar_lookup?journal=Urol+Oncol&amp;title=The+effect+of+length+of+ureteral+resection+on+benign+ureterointestinal+stricture+rate+in+ileal+conduit+or+ileal+neobladder+urinary+diversion+following+radical+cystectomy&amp;author=K+Richards&amp;author=J+Cohn&amp;author=M+Large&amp;volume=33&amp;publication_year=2015&amp;pages=65&amp;" TargetMode="External"/><Relationship Id="rId11" Type="http://schemas.openxmlformats.org/officeDocument/2006/relationships/hyperlink" Target="https://scholar.google.com/scholar_lookup?journal=Ann+Surg+Oncol&amp;title=Technique+selection+of+bricker+or+Wallace+ureteroileal+anastomosis+in+ileal+conduit+urinary+diversion:+a+strategy+based+on+patient+characteristics&amp;author=L+Liu&amp;author=M+Chen&amp;author=Y+Li&amp;volume=8&amp;publication_year=2014&amp;pages=2808-2812&amp;" TargetMode="External"/><Relationship Id="rId5" Type="http://schemas.openxmlformats.org/officeDocument/2006/relationships/hyperlink" Target="https://www.ncbi.nlm.nih.gov/pubmed/25023788" TargetMode="External"/><Relationship Id="rId10" Type="http://schemas.openxmlformats.org/officeDocument/2006/relationships/hyperlink" Target="https://www.ncbi.nlm.nih.gov/pubmed/24590436" TargetMode="External"/><Relationship Id="rId4" Type="http://schemas.openxmlformats.org/officeDocument/2006/relationships/hyperlink" Target="https://scholar.google.com/scholar_lookup?journal=J+Urol&amp;title=Evaluation+of+ueretrointestinal+anastomosis:+Wallace+vs+Bricker&amp;author=A+Evangelidis&amp;author=E+Lee&amp;author=M+Karellas&amp;volume=175&amp;publication_year=2006&amp;pages=1755-1758&amp;pmid=16600750&amp;" TargetMode="External"/><Relationship Id="rId9" Type="http://schemas.openxmlformats.org/officeDocument/2006/relationships/hyperlink" Target="https://scholar.google.com/scholar_lookup?journal=Can+Urol+Assoc+J&amp;title=Bricker+versus+Wallace+anastomosis:+a+meta-analysis+of+ureteroenteric+stricture+rates+after+ileal+conduit+urinary+diversion&amp;author=N+Davis&amp;author=J+Burke&amp;author=T+McDermott&amp;volume=9&amp;publication_year=2015&amp;pages=E284-E290&amp;pmid=26029296&amp;" TargetMode="External"/><Relationship Id="rId14" Type="http://schemas.openxmlformats.org/officeDocument/2006/relationships/hyperlink" Target="https://www.ncbi.nlm.nih.gov/pmc/articles/PMC7088478/"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Times New Roman" panose="02020603050405020304" pitchFamily="18" charset="0"/>
              </a:rPr>
              <a:t>Data comparing the incidence of </a:t>
            </a:r>
            <a:r>
              <a:rPr lang="en-GB" b="0" i="0" u="none" strike="noStrike" dirty="0" err="1">
                <a:solidFill>
                  <a:srgbClr val="000000"/>
                </a:solidFill>
                <a:effectLst/>
                <a:latin typeface="Times New Roman" panose="02020603050405020304" pitchFamily="18" charset="0"/>
              </a:rPr>
              <a:t>ureteroenteric</a:t>
            </a:r>
            <a:r>
              <a:rPr lang="en-GB" b="0" i="0" u="none" strike="noStrike" dirty="0">
                <a:solidFill>
                  <a:srgbClr val="000000"/>
                </a:solidFill>
                <a:effectLst/>
                <a:latin typeface="Times New Roman" panose="02020603050405020304" pitchFamily="18" charset="0"/>
              </a:rPr>
              <a:t> strictures for Bricker and Wallace anastomoses are limited. This study compares both anastomotic techniques in terms of </a:t>
            </a:r>
            <a:r>
              <a:rPr lang="en-GB" b="0" i="0" u="none" strike="noStrike" dirty="0" err="1">
                <a:solidFill>
                  <a:srgbClr val="000000"/>
                </a:solidFill>
                <a:effectLst/>
                <a:latin typeface="Times New Roman" panose="02020603050405020304" pitchFamily="18" charset="0"/>
              </a:rPr>
              <a:t>ureteroenteric</a:t>
            </a:r>
            <a:r>
              <a:rPr lang="en-GB" b="0" i="0" u="none" strike="noStrike" dirty="0">
                <a:solidFill>
                  <a:srgbClr val="000000"/>
                </a:solidFill>
                <a:effectLst/>
                <a:latin typeface="Times New Roman" panose="02020603050405020304" pitchFamily="18" charset="0"/>
              </a:rPr>
              <a:t> stricture rates after radical cystectomy and ileal conduit urinary diversion</a:t>
            </a:r>
            <a:endParaRPr lang="en-GB" dirty="0"/>
          </a:p>
        </p:txBody>
      </p:sp>
      <p:sp>
        <p:nvSpPr>
          <p:cNvPr id="4" name="Slide Number Placeholder 3"/>
          <p:cNvSpPr>
            <a:spLocks noGrp="1"/>
          </p:cNvSpPr>
          <p:nvPr>
            <p:ph type="sldNum" sz="quarter" idx="5"/>
          </p:nvPr>
        </p:nvSpPr>
        <p:spPr/>
        <p:txBody>
          <a:bodyPr/>
          <a:lstStyle/>
          <a:p>
            <a:fld id="{FBA806AC-1DFE-46E6-B666-E54F8BC46E5C}" type="slidenum">
              <a:rPr lang="en-GB" smtClean="0"/>
              <a:t>1</a:t>
            </a:fld>
            <a:endParaRPr lang="en-GB"/>
          </a:p>
        </p:txBody>
      </p:sp>
    </p:spTree>
    <p:extLst>
      <p:ext uri="{BB962C8B-B14F-4D97-AF65-F5344CB8AC3E}">
        <p14:creationId xmlns:p14="http://schemas.microsoft.com/office/powerpoint/2010/main" val="2877374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Bricker – First described 1950, T</a:t>
            </a:r>
            <a:r>
              <a:rPr lang="en-GB" b="0" i="0" u="none" strike="noStrike" dirty="0">
                <a:solidFill>
                  <a:srgbClr val="333333"/>
                </a:solidFill>
                <a:effectLst/>
                <a:latin typeface="interfaceregular"/>
              </a:rPr>
              <a:t>o create the urinary conduit, an ileum segment is harvested in isoperistaltic orientation. The ureters are anastomosed to the proximal end of the conduit and the distal end is used to perform a cutaneous stoma for urine drainage, which is externally connected to a collection device attached to the skin</a:t>
            </a:r>
          </a:p>
          <a:p>
            <a:pPr algn="l">
              <a:buFont typeface="Arial" panose="020B0604020202020204" pitchFamily="34" charset="0"/>
              <a:buChar char="•"/>
            </a:pPr>
            <a:r>
              <a:rPr lang="en-GB" b="0" i="0" u="none" strike="noStrike" dirty="0">
                <a:solidFill>
                  <a:srgbClr val="333333"/>
                </a:solidFill>
                <a:effectLst/>
                <a:latin typeface="interfaceregular"/>
              </a:rPr>
              <a:t>Bricker EM. Bladder substitution after pelvic evisceration. </a:t>
            </a:r>
            <a:r>
              <a:rPr lang="en-GB" b="0" i="0" u="none" strike="noStrike" dirty="0" err="1">
                <a:solidFill>
                  <a:srgbClr val="333333"/>
                </a:solidFill>
                <a:effectLst/>
                <a:latin typeface="interfaceregular"/>
              </a:rPr>
              <a:t>Surg</a:t>
            </a:r>
            <a:r>
              <a:rPr lang="en-GB" b="0" i="0" u="none" strike="noStrike" dirty="0">
                <a:solidFill>
                  <a:srgbClr val="333333"/>
                </a:solidFill>
                <a:effectLst/>
                <a:latin typeface="interfaceregular"/>
              </a:rPr>
              <a:t> Clin North Am1950;</a:t>
            </a:r>
            <a:r>
              <a:rPr lang="en-GB" b="1" i="0" u="none" strike="noStrike" dirty="0">
                <a:solidFill>
                  <a:srgbClr val="333333"/>
                </a:solidFill>
                <a:effectLst/>
                <a:latin typeface="interfaceregular"/>
              </a:rPr>
              <a:t>30</a:t>
            </a:r>
            <a:r>
              <a:rPr lang="en-GB" b="0" i="0" u="none" strike="noStrike" dirty="0">
                <a:solidFill>
                  <a:srgbClr val="333333"/>
                </a:solidFill>
                <a:effectLst/>
                <a:latin typeface="interfaceregular"/>
              </a:rPr>
              <a:t>:1511–21.</a:t>
            </a:r>
            <a:r>
              <a:rPr lang="en-GB" b="0" i="0" u="none" strike="noStrike" dirty="0">
                <a:solidFill>
                  <a:srgbClr val="2A6EBB"/>
                </a:solidFill>
                <a:effectLst/>
                <a:latin typeface="interfaceregular"/>
                <a:hlinkClick r:id="rId3"/>
              </a:rPr>
              <a:t>doi:10.1016/S0039-6109(16)33147-4</a:t>
            </a:r>
            <a:endParaRPr lang="en-GB" b="0" i="0" u="none" strike="noStrike" dirty="0">
              <a:solidFill>
                <a:srgbClr val="333333"/>
              </a:solidFill>
              <a:effectLst/>
              <a:latin typeface="interfaceregular"/>
            </a:endParaRPr>
          </a:p>
          <a:p>
            <a:endParaRPr lang="en-GB" b="0" i="0" u="none" strike="noStrike" dirty="0">
              <a:solidFill>
                <a:srgbClr val="333333"/>
              </a:solidFill>
              <a:effectLst/>
              <a:latin typeface="interfaceregular"/>
            </a:endParaRPr>
          </a:p>
          <a:p>
            <a:r>
              <a:rPr lang="en-GB" b="0" i="0" u="none" strike="noStrike" dirty="0">
                <a:solidFill>
                  <a:srgbClr val="333333"/>
                </a:solidFill>
                <a:effectLst/>
                <a:latin typeface="interfaceregular"/>
              </a:rPr>
              <a:t>2011 study -no convincing evidence in the literature demonstrating a better quality of life offered by any type of urinary diversion.</a:t>
            </a:r>
          </a:p>
          <a:p>
            <a:pPr algn="l">
              <a:buFont typeface="Arial" panose="020B0604020202020204" pitchFamily="34" charset="0"/>
              <a:buChar char="•"/>
            </a:pPr>
            <a:r>
              <a:rPr lang="en-GB" b="0" i="0" u="none" strike="noStrike" dirty="0">
                <a:solidFill>
                  <a:srgbClr val="333333"/>
                </a:solidFill>
                <a:effectLst/>
                <a:latin typeface="interfaceregular"/>
              </a:rPr>
              <a:t>Shih C, Porter MP Health-related quality of life after cystectomy and urinary diversion for bladder cancer. Adv Urol2011;</a:t>
            </a:r>
            <a:r>
              <a:rPr lang="en-GB" b="1" i="0" u="none" strike="noStrike" dirty="0">
                <a:solidFill>
                  <a:srgbClr val="333333"/>
                </a:solidFill>
                <a:effectLst/>
                <a:latin typeface="interfaceregular"/>
              </a:rPr>
              <a:t>2011</a:t>
            </a:r>
            <a:r>
              <a:rPr lang="en-GB" b="0" i="0" u="none" strike="noStrike" dirty="0">
                <a:solidFill>
                  <a:srgbClr val="333333"/>
                </a:solidFill>
                <a:effectLst/>
                <a:latin typeface="interfaceregular"/>
              </a:rPr>
              <a:t>:1–5.</a:t>
            </a:r>
            <a:r>
              <a:rPr lang="en-GB" b="0" i="0" u="none" strike="noStrike" dirty="0">
                <a:solidFill>
                  <a:srgbClr val="2A6EBB"/>
                </a:solidFill>
                <a:effectLst/>
                <a:latin typeface="interfaceregular"/>
              </a:rPr>
              <a:t>doi:10.1155/2011/715892</a:t>
            </a:r>
          </a:p>
          <a:p>
            <a:pPr algn="l">
              <a:buFont typeface="Arial" panose="020B0604020202020204" pitchFamily="34" charset="0"/>
              <a:buChar char="•"/>
            </a:pPr>
            <a:endParaRPr lang="en-GB" b="0" i="0" u="none" strike="noStrike" dirty="0">
              <a:solidFill>
                <a:srgbClr val="2A6EBB"/>
              </a:solidFill>
              <a:effectLst/>
              <a:latin typeface="interfaceregular"/>
            </a:endParaRPr>
          </a:p>
          <a:p>
            <a:pPr algn="l">
              <a:buFont typeface="Arial" panose="020B0604020202020204" pitchFamily="34" charset="0"/>
              <a:buChar char="•"/>
            </a:pPr>
            <a:r>
              <a:rPr lang="en-GB" b="0" i="0" u="none" strike="noStrike" dirty="0">
                <a:solidFill>
                  <a:srgbClr val="2A6EBB"/>
                </a:solidFill>
                <a:effectLst/>
                <a:latin typeface="interfaceregular"/>
              </a:rPr>
              <a:t>Wallace –</a:t>
            </a:r>
          </a:p>
          <a:p>
            <a:pPr algn="l">
              <a:buFont typeface="Arial" panose="020B0604020202020204" pitchFamily="34" charset="0"/>
              <a:buChar char="•"/>
            </a:pPr>
            <a:r>
              <a:rPr lang="en-GB" b="0" i="0" u="none" strike="noStrike" dirty="0">
                <a:solidFill>
                  <a:srgbClr val="2A6EBB"/>
                </a:solidFill>
                <a:effectLst/>
                <a:latin typeface="interfaceregular"/>
              </a:rPr>
              <a:t>Fig</a:t>
            </a:r>
          </a:p>
          <a:p>
            <a:pPr algn="l"/>
            <a:r>
              <a:rPr lang="en-GB" b="0" i="0" u="none" strike="noStrike" dirty="0">
                <a:solidFill>
                  <a:srgbClr val="2222CC"/>
                </a:solidFill>
                <a:effectLst/>
                <a:latin typeface="arial" panose="020B0604020202020204" pitchFamily="34" charset="0"/>
                <a:hlinkClick r:id="rId4"/>
              </a:rPr>
              <a:t>Modified Wallace anastomotic technique reduces </a:t>
            </a:r>
            <a:r>
              <a:rPr lang="en-GB" b="0" i="0" u="none" strike="noStrike" dirty="0" err="1">
                <a:solidFill>
                  <a:srgbClr val="2222CC"/>
                </a:solidFill>
                <a:effectLst/>
                <a:latin typeface="arial" panose="020B0604020202020204" pitchFamily="34" charset="0"/>
                <a:hlinkClick r:id="rId4"/>
              </a:rPr>
              <a:t>ureteroenteric</a:t>
            </a:r>
            <a:r>
              <a:rPr lang="en-GB" b="0" i="0" u="none" strike="noStrike" dirty="0">
                <a:solidFill>
                  <a:srgbClr val="2222CC"/>
                </a:solidFill>
                <a:effectLst/>
                <a:latin typeface="arial" panose="020B0604020202020204" pitchFamily="34" charset="0"/>
                <a:hlinkClick r:id="rId4"/>
              </a:rPr>
              <a:t> stricture rates after ileal conduit urinary diversion</a:t>
            </a:r>
            <a:endParaRPr lang="en-GB" b="0" i="0" u="none" strike="noStrike" dirty="0">
              <a:solidFill>
                <a:srgbClr val="000000"/>
              </a:solidFill>
              <a:effectLst/>
              <a:latin typeface="arial" panose="020B0604020202020204" pitchFamily="34" charset="0"/>
            </a:endParaRPr>
          </a:p>
          <a:p>
            <a:pPr algn="l"/>
            <a:r>
              <a:rPr lang="en-GB" b="0" i="0" u="none" strike="noStrike" dirty="0" err="1">
                <a:solidFill>
                  <a:srgbClr val="000000"/>
                </a:solidFill>
                <a:effectLst/>
                <a:latin typeface="arial" panose="020B0604020202020204" pitchFamily="34" charset="0"/>
              </a:rPr>
              <a:t>Petar</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Kavaric</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Sabovic</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Eldin</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Radovic</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Nenad</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Pratljacic</a:t>
            </a:r>
            <a:r>
              <a:rPr lang="en-GB" b="0" i="0" u="none" strike="noStrike" dirty="0">
                <a:solidFill>
                  <a:srgbClr val="000000"/>
                </a:solidFill>
                <a:effectLst/>
                <a:latin typeface="arial" panose="020B0604020202020204" pitchFamily="34" charset="0"/>
              </a:rPr>
              <a:t> Dragan, Marko </a:t>
            </a:r>
            <a:r>
              <a:rPr lang="en-GB" b="0" i="0" u="none" strike="noStrike" dirty="0" err="1">
                <a:solidFill>
                  <a:srgbClr val="000000"/>
                </a:solidFill>
                <a:effectLst/>
                <a:latin typeface="arial" panose="020B0604020202020204" pitchFamily="34" charset="0"/>
              </a:rPr>
              <a:t>Vukovic</a:t>
            </a:r>
            <a:endParaRPr lang="en-GB" b="0" i="0" u="none" strike="noStrike" dirty="0">
              <a:solidFill>
                <a:srgbClr val="000000"/>
              </a:solidFill>
              <a:effectLst/>
              <a:latin typeface="arial" panose="020B0604020202020204" pitchFamily="34" charset="0"/>
            </a:endParaRPr>
          </a:p>
          <a:p>
            <a:pPr algn="l"/>
            <a:r>
              <a:rPr lang="en-GB" b="0" i="0" u="none" strike="noStrike" dirty="0">
                <a:solidFill>
                  <a:srgbClr val="000000"/>
                </a:solidFill>
                <a:effectLst/>
                <a:latin typeface="arial" panose="020B0604020202020204" pitchFamily="34" charset="0"/>
              </a:rPr>
              <a:t>Int </a:t>
            </a:r>
            <a:r>
              <a:rPr lang="en-GB" b="0" i="0" u="none" strike="noStrike" dirty="0" err="1">
                <a:solidFill>
                  <a:srgbClr val="000000"/>
                </a:solidFill>
                <a:effectLst/>
                <a:latin typeface="arial" panose="020B0604020202020204" pitchFamily="34" charset="0"/>
              </a:rPr>
              <a:t>Braz</a:t>
            </a:r>
            <a:r>
              <a:rPr lang="en-GB" b="0" i="0" u="none" strike="noStrike" dirty="0">
                <a:solidFill>
                  <a:srgbClr val="000000"/>
                </a:solidFill>
                <a:effectLst/>
                <a:latin typeface="arial" panose="020B0604020202020204" pitchFamily="34" charset="0"/>
              </a:rPr>
              <a:t> J Urol. 2020 May-Jun; 46(3): 446–455. Published online 2020 Feb 20. </a:t>
            </a:r>
            <a:r>
              <a:rPr lang="en-GB" b="0" i="0" u="none" strike="noStrike" dirty="0" err="1">
                <a:solidFill>
                  <a:srgbClr val="000000"/>
                </a:solidFill>
                <a:effectLst/>
                <a:latin typeface="arial" panose="020B0604020202020204" pitchFamily="34" charset="0"/>
              </a:rPr>
              <a:t>doi</a:t>
            </a:r>
            <a:r>
              <a:rPr lang="en-GB" b="0" i="0" u="none" strike="noStrike" dirty="0">
                <a:solidFill>
                  <a:srgbClr val="000000"/>
                </a:solidFill>
                <a:effectLst/>
                <a:latin typeface="arial" panose="020B0604020202020204" pitchFamily="34" charset="0"/>
              </a:rPr>
              <a:t>: 10.1590/S1677-5538.IBJU.2019.0417</a:t>
            </a:r>
          </a:p>
          <a:p>
            <a:pPr algn="l"/>
            <a:r>
              <a:rPr lang="en-GB" b="0" i="0" u="none" strike="noStrike" dirty="0">
                <a:solidFill>
                  <a:srgbClr val="575757"/>
                </a:solidFill>
                <a:effectLst/>
                <a:latin typeface="arial" panose="020B0604020202020204" pitchFamily="34" charset="0"/>
              </a:rPr>
              <a:t>PMCID: PMC7088478</a:t>
            </a:r>
          </a:p>
          <a:p>
            <a:pPr algn="l">
              <a:buFont typeface="Arial" panose="020B0604020202020204" pitchFamily="34" charset="0"/>
              <a:buChar char="•"/>
            </a:pPr>
            <a:endParaRPr lang="en-GB" b="0" i="0" u="none" strike="noStrike" dirty="0">
              <a:solidFill>
                <a:srgbClr val="333333"/>
              </a:solidFill>
              <a:effectLst/>
              <a:latin typeface="interfaceregular"/>
            </a:endParaRPr>
          </a:p>
        </p:txBody>
      </p:sp>
      <p:sp>
        <p:nvSpPr>
          <p:cNvPr id="4" name="Slide Number Placeholder 3"/>
          <p:cNvSpPr>
            <a:spLocks noGrp="1"/>
          </p:cNvSpPr>
          <p:nvPr>
            <p:ph type="sldNum" sz="quarter" idx="5"/>
          </p:nvPr>
        </p:nvSpPr>
        <p:spPr/>
        <p:txBody>
          <a:bodyPr/>
          <a:lstStyle/>
          <a:p>
            <a:fld id="{FBA806AC-1DFE-46E6-B666-E54F8BC46E5C}" type="slidenum">
              <a:rPr lang="en-GB" smtClean="0"/>
              <a:t>2</a:t>
            </a:fld>
            <a:endParaRPr lang="en-GB"/>
          </a:p>
        </p:txBody>
      </p:sp>
    </p:spTree>
    <p:extLst>
      <p:ext uri="{BB962C8B-B14F-4D97-AF65-F5344CB8AC3E}">
        <p14:creationId xmlns:p14="http://schemas.microsoft.com/office/powerpoint/2010/main" val="2022815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212529"/>
                </a:solidFill>
                <a:effectLst/>
                <a:latin typeface="Roboto"/>
              </a:rPr>
              <a:t>The diagnosis of an anastomotic stricture is made when an intravenous </a:t>
            </a:r>
            <a:r>
              <a:rPr lang="en-GB" b="0" i="0" u="none" strike="noStrike" dirty="0" err="1">
                <a:solidFill>
                  <a:srgbClr val="212529"/>
                </a:solidFill>
                <a:effectLst/>
                <a:latin typeface="Roboto"/>
              </a:rPr>
              <a:t>urogram</a:t>
            </a:r>
            <a:r>
              <a:rPr lang="en-GB" b="0" i="0" u="none" strike="noStrike" dirty="0">
                <a:solidFill>
                  <a:srgbClr val="212529"/>
                </a:solidFill>
                <a:effectLst/>
                <a:latin typeface="Roboto"/>
              </a:rPr>
              <a:t>, renal ultrasound, or CT scan demonstrates progressive hydronephrosis and/or a </a:t>
            </a:r>
            <a:r>
              <a:rPr lang="en-GB" b="0" i="0" u="none" strike="noStrike" dirty="0" err="1">
                <a:solidFill>
                  <a:srgbClr val="212529"/>
                </a:solidFill>
                <a:effectLst/>
                <a:latin typeface="Roboto"/>
              </a:rPr>
              <a:t>loopogram</a:t>
            </a:r>
            <a:r>
              <a:rPr lang="en-GB" b="0" i="0" u="none" strike="noStrike" dirty="0">
                <a:solidFill>
                  <a:srgbClr val="212529"/>
                </a:solidFill>
                <a:effectLst/>
                <a:latin typeface="Roboto"/>
              </a:rPr>
              <a:t> demonstrates the absence of ureteral reflux in a patient in whom the diagnosis of a stricture is being entertained.</a:t>
            </a:r>
          </a:p>
          <a:p>
            <a:r>
              <a:rPr lang="en-GB" b="0" i="0" u="none" strike="noStrike" dirty="0">
                <a:solidFill>
                  <a:srgbClr val="212529"/>
                </a:solidFill>
                <a:effectLst/>
                <a:latin typeface="Roboto"/>
              </a:rPr>
              <a:t>Ultrasound examination in this situation, although highly sensitive, demonstrates a specificity of only 50% because of the high prevalence of dilated collecting systems that are not obstructed in patients with </a:t>
            </a:r>
            <a:r>
              <a:rPr lang="en-GB" b="0" i="0" u="none" strike="noStrike" dirty="0" err="1">
                <a:solidFill>
                  <a:srgbClr val="212529"/>
                </a:solidFill>
                <a:effectLst/>
                <a:latin typeface="Roboto"/>
              </a:rPr>
              <a:t>ureteroileostomies</a:t>
            </a:r>
            <a:r>
              <a:rPr lang="en-GB" b="0" i="0" u="none" strike="noStrike" dirty="0">
                <a:solidFill>
                  <a:srgbClr val="212529"/>
                </a:solidFill>
                <a:effectLst/>
                <a:latin typeface="Roboto"/>
              </a:rPr>
              <a:t> . Both antegrade and retrograde studies are performed in an attempt to define the site, length, degree of narrowing, and possible </a:t>
            </a:r>
            <a:r>
              <a:rPr lang="en-GB" b="0" i="0" u="none" strike="noStrike" dirty="0" err="1">
                <a:solidFill>
                  <a:srgbClr val="212529"/>
                </a:solidFill>
                <a:effectLst/>
                <a:latin typeface="Roboto"/>
              </a:rPr>
              <a:t>etiology</a:t>
            </a:r>
            <a:r>
              <a:rPr lang="en-GB" b="0" i="0" u="none" strike="noStrike" dirty="0">
                <a:solidFill>
                  <a:srgbClr val="212529"/>
                </a:solidFill>
                <a:effectLst/>
                <a:latin typeface="Roboto"/>
              </a:rPr>
              <a:t> of the stricture. Brush biopsies are performed if there is a concern that the stricture may be malignant </a:t>
            </a:r>
          </a:p>
          <a:p>
            <a:r>
              <a:rPr lang="en-GB" dirty="0"/>
              <a:t>https://www.alpfmedical.info/urinary-tract-collecting-system/ureteroenteral-anastomotic-strictures.html#:~:text=Ureteroenteral%20Anastomotic%20Strictures.%20The%20radiologic%20management%20of%20a,balloon%20catheter%20to%20the%20site%20of%20the%20stricture.</a:t>
            </a:r>
          </a:p>
          <a:p>
            <a:endParaRPr lang="en-GB" dirty="0"/>
          </a:p>
          <a:p>
            <a:pPr algn="l"/>
            <a:r>
              <a:rPr lang="en-GB" b="0" i="0" u="none" strike="noStrike" dirty="0">
                <a:solidFill>
                  <a:srgbClr val="3D3D3D"/>
                </a:solidFill>
                <a:effectLst/>
                <a:latin typeface="&amp;quot"/>
              </a:rPr>
              <a:t>An ileal loop conduit can be investigated with either retrograde urography (</a:t>
            </a:r>
            <a:r>
              <a:rPr lang="en-GB" b="0" i="0" u="none" strike="noStrike" dirty="0" err="1">
                <a:solidFill>
                  <a:srgbClr val="41699B"/>
                </a:solidFill>
                <a:effectLst/>
                <a:latin typeface="&amp;quot"/>
                <a:hlinkClick r:id="rId3" tooltip="Loopogram"/>
              </a:rPr>
              <a:t>loopogram</a:t>
            </a:r>
            <a:r>
              <a:rPr lang="en-GB" b="0" i="0" u="none" strike="noStrike" dirty="0">
                <a:solidFill>
                  <a:srgbClr val="3D3D3D"/>
                </a:solidFill>
                <a:effectLst/>
                <a:latin typeface="&amp;quot"/>
              </a:rPr>
              <a:t>) or with </a:t>
            </a:r>
            <a:r>
              <a:rPr lang="en-GB" b="0" i="0" u="none" strike="noStrike" dirty="0">
                <a:solidFill>
                  <a:srgbClr val="41699B"/>
                </a:solidFill>
                <a:effectLst/>
                <a:latin typeface="&amp;quot"/>
                <a:hlinkClick r:id="rId4" tooltip="CT urography"/>
              </a:rPr>
              <a:t>CT urography</a:t>
            </a:r>
            <a:r>
              <a:rPr lang="en-GB" b="0" i="0" u="none" strike="noStrike" dirty="0">
                <a:solidFill>
                  <a:srgbClr val="3D3D3D"/>
                </a:solidFill>
                <a:effectLst/>
                <a:latin typeface="&amp;quot"/>
              </a:rPr>
              <a:t> (CTU), and both have advantages and disadvantages.</a:t>
            </a:r>
          </a:p>
          <a:p>
            <a:pPr algn="l"/>
            <a:r>
              <a:rPr lang="en-GB" b="0" i="0" u="none" strike="noStrike" dirty="0">
                <a:solidFill>
                  <a:srgbClr val="3D3D3D"/>
                </a:solidFill>
                <a:effectLst/>
                <a:latin typeface="&amp;quot"/>
              </a:rPr>
              <a:t>CTU allows one to investigate the soft tissues around the urinary diversion more thoroughly than a </a:t>
            </a:r>
            <a:r>
              <a:rPr lang="en-GB" b="0" i="0" u="none" strike="noStrike" dirty="0" err="1">
                <a:solidFill>
                  <a:srgbClr val="3D3D3D"/>
                </a:solidFill>
                <a:effectLst/>
                <a:latin typeface="&amp;quot"/>
              </a:rPr>
              <a:t>loopogram</a:t>
            </a:r>
            <a:r>
              <a:rPr lang="en-GB" b="0" i="0" u="none" strike="noStrike" dirty="0">
                <a:solidFill>
                  <a:srgbClr val="3D3D3D"/>
                </a:solidFill>
                <a:effectLst/>
                <a:latin typeface="&amp;quot"/>
              </a:rPr>
              <a:t> does. If there is thickening of the ureter, mass effect on the ileal conduit or ureter, or a filling defect, a CTU may be able to characterise it with more specificity than a </a:t>
            </a:r>
            <a:r>
              <a:rPr lang="en-GB" b="0" i="0" u="none" strike="noStrike" dirty="0" err="1">
                <a:solidFill>
                  <a:srgbClr val="3D3D3D"/>
                </a:solidFill>
                <a:effectLst/>
                <a:latin typeface="&amp;quot"/>
              </a:rPr>
              <a:t>loopogram</a:t>
            </a:r>
            <a:r>
              <a:rPr lang="en-GB" b="0" i="0" u="none" strike="noStrike" dirty="0">
                <a:solidFill>
                  <a:srgbClr val="3D3D3D"/>
                </a:solidFill>
                <a:effectLst/>
                <a:latin typeface="&amp;quot"/>
              </a:rPr>
              <a:t> can.</a:t>
            </a:r>
          </a:p>
          <a:p>
            <a:pPr algn="l"/>
            <a:r>
              <a:rPr lang="en-GB" b="0" i="0" u="none" strike="noStrike" dirty="0">
                <a:solidFill>
                  <a:srgbClr val="3D3D3D"/>
                </a:solidFill>
                <a:effectLst/>
                <a:latin typeface="&amp;quot"/>
              </a:rPr>
              <a:t>A </a:t>
            </a:r>
            <a:r>
              <a:rPr lang="en-GB" b="0" i="0" u="none" strike="noStrike" dirty="0" err="1">
                <a:solidFill>
                  <a:srgbClr val="3D3D3D"/>
                </a:solidFill>
                <a:effectLst/>
                <a:latin typeface="&amp;quot"/>
              </a:rPr>
              <a:t>loopogram</a:t>
            </a:r>
            <a:r>
              <a:rPr lang="en-GB" b="0" i="0" u="none" strike="noStrike" dirty="0">
                <a:solidFill>
                  <a:srgbClr val="3D3D3D"/>
                </a:solidFill>
                <a:effectLst/>
                <a:latin typeface="&amp;quot"/>
              </a:rPr>
              <a:t>, on the other hand, allows a dynamic component to the evaluation of the ileal conduit. A narrowing can be mildly stressed with pressure from contrast and one can watch if the narrowing is fixed and over what length. The rate of opacification (and voiding) also offers diagnostic information</a:t>
            </a:r>
          </a:p>
          <a:p>
            <a:pPr algn="l"/>
            <a:r>
              <a:rPr lang="en-GB" b="0" i="0" u="none" strike="noStrike" dirty="0">
                <a:solidFill>
                  <a:srgbClr val="3D3D3D"/>
                </a:solidFill>
                <a:effectLst/>
                <a:latin typeface="&amp;quot"/>
              </a:rPr>
              <a:t>https://radiopaedia.org/cases/ureteroileal-anastomotic-stricture-ileal-conduit</a:t>
            </a:r>
          </a:p>
          <a:p>
            <a:pPr algn="l"/>
            <a:endParaRPr lang="en-GB" b="0" i="0" u="none" strike="noStrike" dirty="0">
              <a:solidFill>
                <a:srgbClr val="3D3D3D"/>
              </a:solidFill>
              <a:effectLst/>
              <a:latin typeface="&amp;quo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212529"/>
                </a:solidFill>
                <a:effectLst/>
                <a:latin typeface="Roboto"/>
              </a:rPr>
              <a:t>predisposing factors are ischemic necrosis and subsequent fibrosis and stricture, due to excessive mobilization and skeletonization of the ureter. Preoperative radiation therapy appears to have a compounding effect. Extravasation at the anastomosis may progress to </a:t>
            </a:r>
            <a:r>
              <a:rPr lang="en-GB" b="0" i="0" u="none" strike="noStrike" dirty="0">
                <a:solidFill>
                  <a:srgbClr val="0033CC"/>
                </a:solidFill>
                <a:effectLst/>
                <a:latin typeface="&amp;quot"/>
                <a:hlinkClick r:id="rId5" tooltip="Home Treatment for Scarring"/>
              </a:rPr>
              <a:t>scarring</a:t>
            </a:r>
            <a:r>
              <a:rPr lang="en-GB" b="0" i="0" u="none" strike="noStrike" dirty="0">
                <a:solidFill>
                  <a:srgbClr val="212529"/>
                </a:solidFill>
                <a:effectLst/>
                <a:latin typeface="Roboto"/>
              </a:rPr>
              <a:t> and subsequently a stricture, and, rarely, recurrent </a:t>
            </a:r>
            <a:r>
              <a:rPr lang="en-GB" b="0" i="0" u="none" strike="noStrike" dirty="0" err="1">
                <a:solidFill>
                  <a:srgbClr val="212529"/>
                </a:solidFill>
                <a:effectLst/>
                <a:latin typeface="Roboto"/>
              </a:rPr>
              <a:t>tumor</a:t>
            </a:r>
            <a:r>
              <a:rPr lang="en-GB" b="0" i="0" u="none" strike="noStrike" dirty="0">
                <a:solidFill>
                  <a:srgbClr val="212529"/>
                </a:solidFill>
                <a:effectLst/>
                <a:latin typeface="Roboto"/>
              </a:rPr>
              <a:t> in the ureter may present with obstruction. Stenoses tend to be more prevalent on the left side, probably because of the necessity for high mobilization of the left ureter (to ensure a gradual course to the right), which often requires the middle ureteric artery to be sacrificed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212529"/>
              </a:solidFill>
              <a:effectLst/>
              <a:latin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212529"/>
                </a:solidFill>
                <a:effectLst/>
                <a:latin typeface="Roboto"/>
              </a:rPr>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err="1">
                <a:solidFill>
                  <a:srgbClr val="212529"/>
                </a:solidFill>
                <a:effectLst/>
                <a:latin typeface="Roboto"/>
              </a:rPr>
              <a:t>Loopogram</a:t>
            </a:r>
            <a:r>
              <a:rPr lang="en-GB" b="0" i="0" u="none" strike="noStrike" dirty="0">
                <a:solidFill>
                  <a:srgbClr val="212529"/>
                </a:solidFill>
                <a:effectLst/>
                <a:latin typeface="Roboto"/>
              </a:rPr>
              <a:t> –</a:t>
            </a:r>
            <a:r>
              <a:rPr lang="en-GB" b="0" i="0" u="none" strike="noStrike" dirty="0" err="1">
                <a:solidFill>
                  <a:srgbClr val="212529"/>
                </a:solidFill>
                <a:effectLst/>
                <a:latin typeface="Roboto"/>
              </a:rPr>
              <a:t>uretero</a:t>
            </a:r>
            <a:r>
              <a:rPr lang="en-GB" b="0" i="0" u="none" strike="noStrike" dirty="0">
                <a:solidFill>
                  <a:srgbClr val="212529"/>
                </a:solidFill>
                <a:effectLst/>
                <a:latin typeface="Roboto"/>
              </a:rPr>
              <a:t> ileal conduit stricture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3D3D3D"/>
                </a:solidFill>
                <a:effectLst/>
                <a:latin typeface="Open Sans"/>
              </a:rPr>
              <a:t>post void images (draining the conduit), the right upper collecting system decompresses, but the left does not decompress very well and retains a faintly dilated appearance.</a:t>
            </a:r>
            <a:endParaRPr lang="en-GB" b="0" i="0" u="none" strike="noStrike" dirty="0">
              <a:solidFill>
                <a:srgbClr val="212529"/>
              </a:solidFill>
              <a:effectLst/>
              <a:latin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gn="l"/>
            <a:endParaRPr lang="en-GB" b="0" i="0" u="none" strike="noStrike" dirty="0">
              <a:solidFill>
                <a:srgbClr val="3D3D3D"/>
              </a:solidFill>
              <a:effectLst/>
              <a:latin typeface="&amp;quot"/>
            </a:endParaRPr>
          </a:p>
          <a:p>
            <a:endParaRPr lang="en-GB" dirty="0"/>
          </a:p>
        </p:txBody>
      </p:sp>
      <p:sp>
        <p:nvSpPr>
          <p:cNvPr id="4" name="Slide Number Placeholder 3"/>
          <p:cNvSpPr>
            <a:spLocks noGrp="1"/>
          </p:cNvSpPr>
          <p:nvPr>
            <p:ph type="sldNum" sz="quarter" idx="5"/>
          </p:nvPr>
        </p:nvSpPr>
        <p:spPr/>
        <p:txBody>
          <a:bodyPr/>
          <a:lstStyle/>
          <a:p>
            <a:fld id="{FBA806AC-1DFE-46E6-B666-E54F8BC46E5C}" type="slidenum">
              <a:rPr lang="en-GB" smtClean="0"/>
              <a:t>3</a:t>
            </a:fld>
            <a:endParaRPr lang="en-GB"/>
          </a:p>
        </p:txBody>
      </p:sp>
    </p:spTree>
    <p:extLst>
      <p:ext uri="{BB962C8B-B14F-4D97-AF65-F5344CB8AC3E}">
        <p14:creationId xmlns:p14="http://schemas.microsoft.com/office/powerpoint/2010/main" val="253237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i="0" u="none" strike="noStrike" dirty="0">
                <a:solidFill>
                  <a:srgbClr val="000000"/>
                </a:solidFill>
                <a:effectLst/>
                <a:latin typeface="Times New Roman" panose="02020603050405020304" pitchFamily="18" charset="0"/>
              </a:rPr>
              <a:t>there have only been four publications and one meta-analysis that evaluate the benefits and harms of each implantation strategy of the ureter</a:t>
            </a:r>
          </a:p>
          <a:p>
            <a:r>
              <a:rPr lang="en-GB" b="0" i="0" u="none" strike="noStrike" dirty="0">
                <a:solidFill>
                  <a:srgbClr val="000000"/>
                </a:solidFill>
                <a:effectLst/>
                <a:latin typeface="Times New Roman" panose="02020603050405020304" pitchFamily="18" charset="0"/>
              </a:rPr>
              <a:t>…</a:t>
            </a:r>
          </a:p>
          <a:p>
            <a:pPr algn="l"/>
            <a:r>
              <a:rPr lang="en-GB" b="0" i="0" u="none" strike="noStrike" dirty="0">
                <a:solidFill>
                  <a:srgbClr val="000000"/>
                </a:solidFill>
                <a:effectLst/>
                <a:latin typeface="&amp;quot"/>
              </a:rPr>
              <a:t>8. </a:t>
            </a:r>
            <a:r>
              <a:rPr lang="en-GB" b="0" i="0" u="none" strike="noStrike" dirty="0" err="1">
                <a:solidFill>
                  <a:srgbClr val="000000"/>
                </a:solidFill>
                <a:effectLst/>
                <a:latin typeface="&amp;quot"/>
              </a:rPr>
              <a:t>Evangelidis</a:t>
            </a:r>
            <a:r>
              <a:rPr lang="en-GB" b="0" i="0" u="none" strike="noStrike" dirty="0">
                <a:solidFill>
                  <a:srgbClr val="000000"/>
                </a:solidFill>
                <a:effectLst/>
                <a:latin typeface="&amp;quot"/>
              </a:rPr>
              <a:t> A, Lee E, </a:t>
            </a:r>
            <a:r>
              <a:rPr lang="en-GB" b="0" i="0" u="none" strike="noStrike" dirty="0" err="1">
                <a:solidFill>
                  <a:srgbClr val="000000"/>
                </a:solidFill>
                <a:effectLst/>
                <a:latin typeface="&amp;quot"/>
              </a:rPr>
              <a:t>Karellas</a:t>
            </a:r>
            <a:r>
              <a:rPr lang="en-GB" b="0" i="0" u="none" strike="noStrike" dirty="0">
                <a:solidFill>
                  <a:srgbClr val="000000"/>
                </a:solidFill>
                <a:effectLst/>
                <a:latin typeface="&amp;quot"/>
              </a:rPr>
              <a:t> M, et al. Evaluation of </a:t>
            </a:r>
            <a:r>
              <a:rPr lang="en-GB" b="0" i="0" u="none" strike="noStrike" dirty="0" err="1">
                <a:solidFill>
                  <a:srgbClr val="000000"/>
                </a:solidFill>
                <a:effectLst/>
                <a:latin typeface="&amp;quot"/>
              </a:rPr>
              <a:t>ueretrointestinal</a:t>
            </a:r>
            <a:r>
              <a:rPr lang="en-GB" b="0" i="0" u="none" strike="noStrike" dirty="0">
                <a:solidFill>
                  <a:srgbClr val="000000"/>
                </a:solidFill>
                <a:effectLst/>
                <a:latin typeface="&amp;quot"/>
              </a:rPr>
              <a:t> anastomosis: Wallace vs Bricker. J Urol. 2006;175:1755–1758. [</a:t>
            </a:r>
            <a:r>
              <a:rPr lang="en-GB" b="0" i="0" u="none" strike="noStrike" dirty="0">
                <a:solidFill>
                  <a:srgbClr val="2F4A8B"/>
                </a:solidFill>
                <a:effectLst/>
                <a:latin typeface="&amp;quot"/>
                <a:hlinkClick r:id="rId3"/>
              </a:rPr>
              <a:t>PubMed</a:t>
            </a:r>
            <a:r>
              <a:rPr lang="en-GB" b="0" i="0" u="none" strike="noStrike" dirty="0">
                <a:solidFill>
                  <a:srgbClr val="000000"/>
                </a:solidFill>
                <a:effectLst/>
                <a:latin typeface="&amp;quot"/>
              </a:rPr>
              <a:t>] [</a:t>
            </a:r>
            <a:r>
              <a:rPr lang="en-GB" b="0" i="0" u="none" strike="noStrike" dirty="0">
                <a:solidFill>
                  <a:srgbClr val="2F4A8B"/>
                </a:solidFill>
                <a:effectLst/>
                <a:latin typeface="&amp;quot"/>
                <a:hlinkClick r:id="rId4"/>
              </a:rPr>
              <a:t>Google Scholar</a:t>
            </a:r>
            <a:r>
              <a:rPr lang="en-GB" b="0" i="0" u="none" strike="noStrike" dirty="0">
                <a:solidFill>
                  <a:srgbClr val="000000"/>
                </a:solidFill>
                <a:effectLst/>
                <a:latin typeface="&amp;quot"/>
              </a:rPr>
              <a:t>]</a:t>
            </a:r>
          </a:p>
          <a:p>
            <a:pPr algn="l"/>
            <a:r>
              <a:rPr lang="en-GB" b="0" i="0" u="none" strike="noStrike" dirty="0">
                <a:solidFill>
                  <a:srgbClr val="000000"/>
                </a:solidFill>
                <a:effectLst/>
                <a:latin typeface="&amp;quot"/>
              </a:rPr>
              <a:t>9. Richards K, Cohn J, Large M, et al. The effect of length of ureteral resection on benign </a:t>
            </a:r>
            <a:r>
              <a:rPr lang="en-GB" b="0" i="0" u="none" strike="noStrike" dirty="0" err="1">
                <a:solidFill>
                  <a:srgbClr val="000000"/>
                </a:solidFill>
                <a:effectLst/>
                <a:latin typeface="&amp;quot"/>
              </a:rPr>
              <a:t>ureterointestinal</a:t>
            </a:r>
            <a:r>
              <a:rPr lang="en-GB" b="0" i="0" u="none" strike="noStrike" dirty="0">
                <a:solidFill>
                  <a:srgbClr val="000000"/>
                </a:solidFill>
                <a:effectLst/>
                <a:latin typeface="&amp;quot"/>
              </a:rPr>
              <a:t> stricture rate in ileal conduit or ileal neobladder urinary diversion following radical cystectomy. </a:t>
            </a:r>
            <a:r>
              <a:rPr lang="en-GB" b="0" i="0" u="none" strike="noStrike" dirty="0" err="1">
                <a:solidFill>
                  <a:srgbClr val="000000"/>
                </a:solidFill>
                <a:effectLst/>
                <a:latin typeface="&amp;quot"/>
              </a:rPr>
              <a:t>Urol</a:t>
            </a:r>
            <a:r>
              <a:rPr lang="en-GB" b="0" i="0" u="none" strike="noStrike" dirty="0">
                <a:solidFill>
                  <a:srgbClr val="000000"/>
                </a:solidFill>
                <a:effectLst/>
                <a:latin typeface="&amp;quot"/>
              </a:rPr>
              <a:t> Oncol. 2015;33:65. [</a:t>
            </a:r>
            <a:r>
              <a:rPr lang="en-GB" b="0" i="0" u="none" strike="noStrike" dirty="0">
                <a:solidFill>
                  <a:srgbClr val="2F4A8B"/>
                </a:solidFill>
                <a:effectLst/>
                <a:latin typeface="&amp;quot"/>
                <a:hlinkClick r:id="rId5"/>
              </a:rPr>
              <a:t>PubMed</a:t>
            </a:r>
            <a:r>
              <a:rPr lang="en-GB" b="0" i="0" u="none" strike="noStrike" dirty="0">
                <a:solidFill>
                  <a:srgbClr val="000000"/>
                </a:solidFill>
                <a:effectLst/>
                <a:latin typeface="&amp;quot"/>
              </a:rPr>
              <a:t>] [</a:t>
            </a:r>
            <a:r>
              <a:rPr lang="en-GB" b="0" i="0" u="none" strike="noStrike" dirty="0">
                <a:solidFill>
                  <a:srgbClr val="2F4A8B"/>
                </a:solidFill>
                <a:effectLst/>
                <a:latin typeface="&amp;quot"/>
                <a:hlinkClick r:id="rId6"/>
              </a:rPr>
              <a:t>Google Scholar</a:t>
            </a:r>
            <a:r>
              <a:rPr lang="en-GB" b="0" i="0" u="none" strike="noStrike" dirty="0">
                <a:solidFill>
                  <a:srgbClr val="000000"/>
                </a:solidFill>
                <a:effectLst/>
                <a:latin typeface="&amp;quot"/>
              </a:rPr>
              <a:t>]</a:t>
            </a:r>
          </a:p>
          <a:p>
            <a:pPr algn="l"/>
            <a:r>
              <a:rPr lang="en-GB" b="0" i="0" u="none" strike="noStrike" dirty="0">
                <a:solidFill>
                  <a:srgbClr val="000000"/>
                </a:solidFill>
                <a:effectLst/>
                <a:latin typeface="&amp;quot"/>
              </a:rPr>
              <a:t>10. Davis N, Burke J, McDermott T, et al. Bricker versus Wallace anastomosis: a meta-analysis of </a:t>
            </a:r>
            <a:r>
              <a:rPr lang="en-GB" b="0" i="0" u="none" strike="noStrike" dirty="0" err="1">
                <a:solidFill>
                  <a:srgbClr val="000000"/>
                </a:solidFill>
                <a:effectLst/>
                <a:latin typeface="&amp;quot"/>
              </a:rPr>
              <a:t>ureteroenteric</a:t>
            </a:r>
            <a:r>
              <a:rPr lang="en-GB" b="0" i="0" u="none" strike="noStrike" dirty="0">
                <a:solidFill>
                  <a:srgbClr val="000000"/>
                </a:solidFill>
                <a:effectLst/>
                <a:latin typeface="&amp;quot"/>
              </a:rPr>
              <a:t> stricture rates after ileal conduit urinary diversion. Can </a:t>
            </a:r>
            <a:r>
              <a:rPr lang="en-GB" b="0" i="0" u="none" strike="noStrike" dirty="0" err="1">
                <a:solidFill>
                  <a:srgbClr val="000000"/>
                </a:solidFill>
                <a:effectLst/>
                <a:latin typeface="&amp;quot"/>
              </a:rPr>
              <a:t>Urol</a:t>
            </a:r>
            <a:r>
              <a:rPr lang="en-GB" b="0" i="0" u="none" strike="noStrike" dirty="0">
                <a:solidFill>
                  <a:srgbClr val="000000"/>
                </a:solidFill>
                <a:effectLst/>
                <a:latin typeface="&amp;quot"/>
              </a:rPr>
              <a:t> Assoc J. 2015;9:E284–E290. [</a:t>
            </a:r>
            <a:r>
              <a:rPr lang="en-GB" b="0" i="0" u="none" strike="noStrike" dirty="0">
                <a:solidFill>
                  <a:srgbClr val="642A8F"/>
                </a:solidFill>
                <a:effectLst/>
                <a:latin typeface="&amp;quot"/>
                <a:hlinkClick r:id="rId7"/>
              </a:rPr>
              <a:t>PMC free article</a:t>
            </a:r>
            <a:r>
              <a:rPr lang="en-GB" b="0" i="0" u="none" strike="noStrike" dirty="0">
                <a:solidFill>
                  <a:srgbClr val="000000"/>
                </a:solidFill>
                <a:effectLst/>
                <a:latin typeface="&amp;quot"/>
              </a:rPr>
              <a:t>] [</a:t>
            </a:r>
            <a:r>
              <a:rPr lang="en-GB" b="0" i="0" u="none" strike="noStrike" dirty="0">
                <a:solidFill>
                  <a:srgbClr val="2F4A8B"/>
                </a:solidFill>
                <a:effectLst/>
                <a:latin typeface="&amp;quot"/>
                <a:hlinkClick r:id="rId8"/>
              </a:rPr>
              <a:t>PubMed</a:t>
            </a:r>
            <a:r>
              <a:rPr lang="en-GB" b="0" i="0" u="none" strike="noStrike" dirty="0">
                <a:solidFill>
                  <a:srgbClr val="000000"/>
                </a:solidFill>
                <a:effectLst/>
                <a:latin typeface="&amp;quot"/>
              </a:rPr>
              <a:t>] [</a:t>
            </a:r>
            <a:r>
              <a:rPr lang="en-GB" b="0" i="0" u="none" strike="noStrike" dirty="0">
                <a:solidFill>
                  <a:srgbClr val="2F4A8B"/>
                </a:solidFill>
                <a:effectLst/>
                <a:latin typeface="&amp;quot"/>
                <a:hlinkClick r:id="rId9"/>
              </a:rPr>
              <a:t>Google Scholar</a:t>
            </a:r>
            <a:r>
              <a:rPr lang="en-GB" b="0" i="0" u="none" strike="noStrike" dirty="0">
                <a:solidFill>
                  <a:srgbClr val="000000"/>
                </a:solidFill>
                <a:effectLst/>
                <a:latin typeface="&amp;quot"/>
              </a:rPr>
              <a:t>]</a:t>
            </a:r>
          </a:p>
          <a:p>
            <a:pPr algn="l"/>
            <a:r>
              <a:rPr lang="en-GB" b="0" i="0" u="none" strike="noStrike" dirty="0">
                <a:solidFill>
                  <a:srgbClr val="000000"/>
                </a:solidFill>
                <a:effectLst/>
                <a:latin typeface="&amp;quot"/>
              </a:rPr>
              <a:t>11. Liu L, Chen M, Li Y, et al. Technique selection of </a:t>
            </a:r>
            <a:r>
              <a:rPr lang="en-GB" b="0" i="0" u="none" strike="noStrike" dirty="0" err="1">
                <a:solidFill>
                  <a:srgbClr val="000000"/>
                </a:solidFill>
                <a:effectLst/>
                <a:latin typeface="&amp;quot"/>
              </a:rPr>
              <a:t>bricker</a:t>
            </a:r>
            <a:r>
              <a:rPr lang="en-GB" b="0" i="0" u="none" strike="noStrike" dirty="0">
                <a:solidFill>
                  <a:srgbClr val="000000"/>
                </a:solidFill>
                <a:effectLst/>
                <a:latin typeface="&amp;quot"/>
              </a:rPr>
              <a:t> or Wallace </a:t>
            </a:r>
            <a:r>
              <a:rPr lang="en-GB" b="0" i="0" u="none" strike="noStrike" dirty="0" err="1">
                <a:solidFill>
                  <a:srgbClr val="000000"/>
                </a:solidFill>
                <a:effectLst/>
                <a:latin typeface="&amp;quot"/>
              </a:rPr>
              <a:t>ureteroileal</a:t>
            </a:r>
            <a:r>
              <a:rPr lang="en-GB" b="0" i="0" u="none" strike="noStrike" dirty="0">
                <a:solidFill>
                  <a:srgbClr val="000000"/>
                </a:solidFill>
                <a:effectLst/>
                <a:latin typeface="&amp;quot"/>
              </a:rPr>
              <a:t> anastomosis in ileal conduit urinary diversion: a strategy based on patient characteristics. Ann </a:t>
            </a:r>
            <a:r>
              <a:rPr lang="en-GB" b="0" i="0" u="none" strike="noStrike" dirty="0" err="1">
                <a:solidFill>
                  <a:srgbClr val="000000"/>
                </a:solidFill>
                <a:effectLst/>
                <a:latin typeface="&amp;quot"/>
              </a:rPr>
              <a:t>Surg</a:t>
            </a:r>
            <a:r>
              <a:rPr lang="en-GB" b="0" i="0" u="none" strike="noStrike" dirty="0">
                <a:solidFill>
                  <a:srgbClr val="000000"/>
                </a:solidFill>
                <a:effectLst/>
                <a:latin typeface="&amp;quot"/>
              </a:rPr>
              <a:t> Oncol. 2014;8:2808–2812. [</a:t>
            </a:r>
            <a:r>
              <a:rPr lang="en-GB" b="0" i="0" u="none" strike="noStrike" dirty="0">
                <a:solidFill>
                  <a:srgbClr val="2F4A8B"/>
                </a:solidFill>
                <a:effectLst/>
                <a:latin typeface="&amp;quot"/>
                <a:hlinkClick r:id="rId10"/>
              </a:rPr>
              <a:t>PubMed</a:t>
            </a:r>
            <a:r>
              <a:rPr lang="en-GB" b="0" i="0" u="none" strike="noStrike" dirty="0">
                <a:solidFill>
                  <a:srgbClr val="000000"/>
                </a:solidFill>
                <a:effectLst/>
                <a:latin typeface="&amp;quot"/>
              </a:rPr>
              <a:t>] [</a:t>
            </a:r>
            <a:r>
              <a:rPr lang="en-GB" b="0" i="0" u="none" strike="noStrike" dirty="0">
                <a:solidFill>
                  <a:srgbClr val="2F4A8B"/>
                </a:solidFill>
                <a:effectLst/>
                <a:latin typeface="&amp;quot"/>
                <a:hlinkClick r:id="rId11"/>
              </a:rPr>
              <a:t>Google Scholar</a:t>
            </a:r>
            <a:r>
              <a:rPr lang="en-GB" b="0" i="0" u="none" strike="noStrike" dirty="0">
                <a:solidFill>
                  <a:srgbClr val="000000"/>
                </a:solidFill>
                <a:effectLst/>
                <a:latin typeface="&amp;quot"/>
              </a:rPr>
              <a:t>]</a:t>
            </a:r>
          </a:p>
          <a:p>
            <a:pPr algn="l"/>
            <a:r>
              <a:rPr lang="en-GB" b="0" i="0" u="none" strike="noStrike" dirty="0">
                <a:solidFill>
                  <a:srgbClr val="000000"/>
                </a:solidFill>
                <a:effectLst/>
                <a:latin typeface="&amp;quot"/>
              </a:rPr>
              <a:t>12. </a:t>
            </a:r>
            <a:r>
              <a:rPr lang="en-GB" b="0" i="0" u="none" strike="noStrike" dirty="0" err="1">
                <a:solidFill>
                  <a:srgbClr val="000000"/>
                </a:solidFill>
                <a:effectLst/>
                <a:latin typeface="&amp;quot"/>
              </a:rPr>
              <a:t>Kouba</a:t>
            </a:r>
            <a:r>
              <a:rPr lang="en-GB" b="0" i="0" u="none" strike="noStrike" dirty="0">
                <a:solidFill>
                  <a:srgbClr val="000000"/>
                </a:solidFill>
                <a:effectLst/>
                <a:latin typeface="&amp;quot"/>
              </a:rPr>
              <a:t> E, Sands M, Lentz A, et al. A comparison of the Bricker versus Wallace </a:t>
            </a:r>
            <a:r>
              <a:rPr lang="en-GB" b="0" i="0" u="none" strike="noStrike" dirty="0" err="1">
                <a:solidFill>
                  <a:srgbClr val="000000"/>
                </a:solidFill>
                <a:effectLst/>
                <a:latin typeface="&amp;quot"/>
              </a:rPr>
              <a:t>ureteroileal</a:t>
            </a:r>
            <a:r>
              <a:rPr lang="en-GB" b="0" i="0" u="none" strike="noStrike" dirty="0">
                <a:solidFill>
                  <a:srgbClr val="000000"/>
                </a:solidFill>
                <a:effectLst/>
                <a:latin typeface="&amp;quot"/>
              </a:rPr>
              <a:t> anastomosis in patients undergoing urinary diversion for bladder cancer. J Urol. 2007;178:945–949. [</a:t>
            </a:r>
            <a:r>
              <a:rPr lang="en-GB" b="0" i="0" u="none" strike="noStrike" dirty="0">
                <a:solidFill>
                  <a:srgbClr val="2F4A8B"/>
                </a:solidFill>
                <a:effectLst/>
                <a:latin typeface="&amp;quot"/>
                <a:hlinkClick r:id="rId12"/>
              </a:rPr>
              <a:t>PubMed</a:t>
            </a:r>
            <a:r>
              <a:rPr lang="en-GB" b="0" i="0" u="none" strike="noStrike" dirty="0">
                <a:solidFill>
                  <a:srgbClr val="000000"/>
                </a:solidFill>
                <a:effectLst/>
                <a:latin typeface="&amp;quot"/>
              </a:rPr>
              <a:t>] [</a:t>
            </a:r>
            <a:r>
              <a:rPr lang="en-GB" b="0" i="0" u="none" strike="noStrike" dirty="0">
                <a:solidFill>
                  <a:srgbClr val="2F4A8B"/>
                </a:solidFill>
                <a:effectLst/>
                <a:latin typeface="&amp;quot"/>
                <a:hlinkClick r:id="rId13"/>
              </a:rPr>
              <a:t>Google Scholar</a:t>
            </a:r>
            <a:r>
              <a:rPr lang="en-GB" b="0" i="0" u="none" strike="noStrike" dirty="0">
                <a:solidFill>
                  <a:srgbClr val="000000"/>
                </a:solidFill>
                <a:effectLst/>
                <a:latin typeface="&amp;quot"/>
              </a:rPr>
              <a:t>]</a:t>
            </a:r>
          </a:p>
          <a:p>
            <a:endParaRPr lang="en-GB" b="0" i="0" u="none" strike="noStrike" dirty="0">
              <a:solidFill>
                <a:srgbClr val="212529"/>
              </a:solidFill>
              <a:effectLst/>
              <a:latin typeface="Roboto"/>
            </a:endParaRPr>
          </a:p>
          <a:p>
            <a:endParaRPr lang="en-GB" b="0" i="0" u="none" strike="noStrike" dirty="0">
              <a:solidFill>
                <a:srgbClr val="212529"/>
              </a:solidFill>
              <a:effectLst/>
              <a:latin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t>Ureteroenteric</a:t>
            </a:r>
            <a:r>
              <a:rPr lang="en-GB" sz="1200" dirty="0"/>
              <a:t> strictures: a single </a:t>
            </a:r>
            <a:r>
              <a:rPr lang="en-GB" sz="1200" dirty="0" err="1"/>
              <a:t>center</a:t>
            </a:r>
            <a:r>
              <a:rPr lang="en-GB" sz="1200" dirty="0"/>
              <a:t> experience comparing Bricker versus Wallace </a:t>
            </a:r>
            <a:r>
              <a:rPr lang="en-GB" sz="1200" dirty="0" err="1"/>
              <a:t>ureteroileal</a:t>
            </a:r>
            <a:r>
              <a:rPr lang="en-GB" sz="1200" dirty="0"/>
              <a:t> anastomosis in patients after urinary diversion for bladder cancer. Frank Christoph, Franziska Herrmann, Peter </a:t>
            </a:r>
            <a:r>
              <a:rPr lang="en-GB" sz="1200" dirty="0" err="1"/>
              <a:t>Werthemann</a:t>
            </a:r>
            <a:r>
              <a:rPr lang="en-GB" sz="1200" dirty="0"/>
              <a:t>, Thomas </a:t>
            </a:r>
            <a:r>
              <a:rPr lang="en-GB" sz="1200" dirty="0" err="1"/>
              <a:t>Janik</a:t>
            </a:r>
            <a:r>
              <a:rPr lang="en-GB" sz="1200" dirty="0"/>
              <a:t>, Martin </a:t>
            </a:r>
            <a:r>
              <a:rPr lang="en-GB" sz="1200" dirty="0" err="1"/>
              <a:t>Schostak</a:t>
            </a:r>
            <a:r>
              <a:rPr lang="en-GB" sz="1200" dirty="0"/>
              <a:t>, Christian </a:t>
            </a:r>
            <a:r>
              <a:rPr lang="en-GB" sz="1200" dirty="0" err="1"/>
              <a:t>Klopf</a:t>
            </a:r>
            <a:r>
              <a:rPr lang="en-GB" sz="1200" dirty="0"/>
              <a:t>, Steffen </a:t>
            </a:r>
            <a:r>
              <a:rPr lang="en-GB" sz="1200" dirty="0" err="1"/>
              <a:t>Weikert</a:t>
            </a:r>
            <a:r>
              <a:rPr lang="en-GB" sz="1200" dirty="0"/>
              <a:t>. BMC Urol. 2019; 19: 100. Published online 2019 Oct 24. </a:t>
            </a:r>
            <a:r>
              <a:rPr lang="en-GB" sz="1200" dirty="0" err="1"/>
              <a:t>doi</a:t>
            </a:r>
            <a:r>
              <a:rPr lang="en-GB" sz="1200" dirty="0"/>
              <a:t>: 10.1186/s12894-019-0529-6. PMCID: PMC6813097</a:t>
            </a:r>
          </a:p>
          <a:p>
            <a:endParaRPr lang="en-GB" b="0" i="0" u="none" strike="noStrike" dirty="0">
              <a:solidFill>
                <a:srgbClr val="212529"/>
              </a:solidFill>
              <a:effectLst/>
              <a:latin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stricture rate was significantly higher when Bricker technique was applied. patients with a higher BMI were more likely to develop stricture.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gn="l"/>
            <a:r>
              <a:rPr lang="en-GB" b="0" i="0" u="none" strike="noStrike" dirty="0">
                <a:solidFill>
                  <a:srgbClr val="2222CC"/>
                </a:solidFill>
                <a:effectLst/>
                <a:latin typeface="arial" panose="020B0604020202020204" pitchFamily="34" charset="0"/>
                <a:hlinkClick r:id="rId14"/>
              </a:rPr>
              <a:t>Modified Wallace anastomotic technique reduces </a:t>
            </a:r>
            <a:r>
              <a:rPr lang="en-GB" b="0" i="0" u="none" strike="noStrike" dirty="0" err="1">
                <a:solidFill>
                  <a:srgbClr val="2222CC"/>
                </a:solidFill>
                <a:effectLst/>
                <a:latin typeface="arial" panose="020B0604020202020204" pitchFamily="34" charset="0"/>
                <a:hlinkClick r:id="rId14"/>
              </a:rPr>
              <a:t>ureteroenteric</a:t>
            </a:r>
            <a:r>
              <a:rPr lang="en-GB" b="0" i="0" u="none" strike="noStrike" dirty="0">
                <a:solidFill>
                  <a:srgbClr val="2222CC"/>
                </a:solidFill>
                <a:effectLst/>
                <a:latin typeface="arial" panose="020B0604020202020204" pitchFamily="34" charset="0"/>
                <a:hlinkClick r:id="rId14"/>
              </a:rPr>
              <a:t> stricture rates after ileal conduit urinary diversion</a:t>
            </a:r>
            <a:endParaRPr lang="en-GB" b="0" i="0" u="none" strike="noStrike" dirty="0">
              <a:solidFill>
                <a:srgbClr val="000000"/>
              </a:solidFill>
              <a:effectLst/>
              <a:latin typeface="arial" panose="020B0604020202020204" pitchFamily="34" charset="0"/>
            </a:endParaRPr>
          </a:p>
          <a:p>
            <a:pPr algn="l"/>
            <a:r>
              <a:rPr lang="en-GB" b="0" i="0" u="none" strike="noStrike" dirty="0" err="1">
                <a:solidFill>
                  <a:srgbClr val="000000"/>
                </a:solidFill>
                <a:effectLst/>
                <a:latin typeface="arial" panose="020B0604020202020204" pitchFamily="34" charset="0"/>
              </a:rPr>
              <a:t>Petar</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Kavaric</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Sabovic</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Eldin</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Radovic</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Nenad</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Pratljacic</a:t>
            </a:r>
            <a:r>
              <a:rPr lang="en-GB" b="0" i="0" u="none" strike="noStrike" dirty="0">
                <a:solidFill>
                  <a:srgbClr val="000000"/>
                </a:solidFill>
                <a:effectLst/>
                <a:latin typeface="arial" panose="020B0604020202020204" pitchFamily="34" charset="0"/>
              </a:rPr>
              <a:t> Dragan, Marko </a:t>
            </a:r>
            <a:r>
              <a:rPr lang="en-GB" b="0" i="0" u="none" strike="noStrike" dirty="0" err="1">
                <a:solidFill>
                  <a:srgbClr val="000000"/>
                </a:solidFill>
                <a:effectLst/>
                <a:latin typeface="arial" panose="020B0604020202020204" pitchFamily="34" charset="0"/>
              </a:rPr>
              <a:t>Vukovic</a:t>
            </a:r>
            <a:endParaRPr lang="en-GB" b="0" i="0" u="none" strike="noStrike" dirty="0">
              <a:solidFill>
                <a:srgbClr val="000000"/>
              </a:solidFill>
              <a:effectLst/>
              <a:latin typeface="arial" panose="020B0604020202020204" pitchFamily="34" charset="0"/>
            </a:endParaRPr>
          </a:p>
          <a:p>
            <a:pPr algn="l"/>
            <a:r>
              <a:rPr lang="en-GB" b="0" i="0" u="none" strike="noStrike" dirty="0">
                <a:solidFill>
                  <a:srgbClr val="000000"/>
                </a:solidFill>
                <a:effectLst/>
                <a:latin typeface="arial" panose="020B0604020202020204" pitchFamily="34" charset="0"/>
              </a:rPr>
              <a:t>Int </a:t>
            </a:r>
            <a:r>
              <a:rPr lang="en-GB" b="0" i="0" u="none" strike="noStrike" dirty="0" err="1">
                <a:solidFill>
                  <a:srgbClr val="000000"/>
                </a:solidFill>
                <a:effectLst/>
                <a:latin typeface="arial" panose="020B0604020202020204" pitchFamily="34" charset="0"/>
              </a:rPr>
              <a:t>Braz</a:t>
            </a:r>
            <a:r>
              <a:rPr lang="en-GB" b="0" i="0" u="none" strike="noStrike" dirty="0">
                <a:solidFill>
                  <a:srgbClr val="000000"/>
                </a:solidFill>
                <a:effectLst/>
                <a:latin typeface="arial" panose="020B0604020202020204" pitchFamily="34" charset="0"/>
              </a:rPr>
              <a:t> J Urol. 2020 May-Jun; 46(3): 446–455. Published online 2020 Feb 20. </a:t>
            </a:r>
            <a:r>
              <a:rPr lang="en-GB" b="0" i="0" u="none" strike="noStrike" dirty="0" err="1">
                <a:solidFill>
                  <a:srgbClr val="000000"/>
                </a:solidFill>
                <a:effectLst/>
                <a:latin typeface="arial" panose="020B0604020202020204" pitchFamily="34" charset="0"/>
              </a:rPr>
              <a:t>doi</a:t>
            </a:r>
            <a:r>
              <a:rPr lang="en-GB" b="0" i="0" u="none" strike="noStrike" dirty="0">
                <a:solidFill>
                  <a:srgbClr val="000000"/>
                </a:solidFill>
                <a:effectLst/>
                <a:latin typeface="arial" panose="020B0604020202020204" pitchFamily="34" charset="0"/>
              </a:rPr>
              <a:t>: 10.1590/S1677-5538.IBJU.2019.0417</a:t>
            </a:r>
          </a:p>
          <a:p>
            <a:pPr algn="l"/>
            <a:r>
              <a:rPr lang="en-GB" b="0" i="0" u="none" strike="noStrike" dirty="0">
                <a:solidFill>
                  <a:srgbClr val="575757"/>
                </a:solidFill>
                <a:effectLst/>
                <a:latin typeface="arial" panose="020B0604020202020204" pitchFamily="34" charset="0"/>
              </a:rPr>
              <a:t>PMCID: PMC7088478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b="0" i="0" u="none" strike="noStrike" dirty="0">
              <a:solidFill>
                <a:srgbClr val="212529"/>
              </a:solidFill>
              <a:effectLst/>
              <a:latin typeface="Roboto"/>
            </a:endParaRPr>
          </a:p>
        </p:txBody>
      </p:sp>
      <p:sp>
        <p:nvSpPr>
          <p:cNvPr id="4" name="Slide Number Placeholder 3"/>
          <p:cNvSpPr>
            <a:spLocks noGrp="1"/>
          </p:cNvSpPr>
          <p:nvPr>
            <p:ph type="sldNum" sz="quarter" idx="5"/>
          </p:nvPr>
        </p:nvSpPr>
        <p:spPr/>
        <p:txBody>
          <a:bodyPr/>
          <a:lstStyle/>
          <a:p>
            <a:fld id="{FBA806AC-1DFE-46E6-B666-E54F8BC46E5C}" type="slidenum">
              <a:rPr lang="en-GB" smtClean="0"/>
              <a:t>4</a:t>
            </a:fld>
            <a:endParaRPr lang="en-GB"/>
          </a:p>
        </p:txBody>
      </p:sp>
    </p:spTree>
    <p:extLst>
      <p:ext uri="{BB962C8B-B14F-4D97-AF65-F5344CB8AC3E}">
        <p14:creationId xmlns:p14="http://schemas.microsoft.com/office/powerpoint/2010/main" val="754030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BA806AC-1DFE-46E6-B666-E54F8BC46E5C}" type="slidenum">
              <a:rPr lang="en-GB" smtClean="0"/>
              <a:t>5</a:t>
            </a:fld>
            <a:endParaRPr lang="en-GB"/>
          </a:p>
        </p:txBody>
      </p:sp>
    </p:spTree>
    <p:extLst>
      <p:ext uri="{BB962C8B-B14F-4D97-AF65-F5344CB8AC3E}">
        <p14:creationId xmlns:p14="http://schemas.microsoft.com/office/powerpoint/2010/main" val="310558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F1DA8-2353-41C2-94E8-3C7A3F467B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B228E29-51D2-42F3-95E8-3707D09F5B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5CF756F-1DB9-4B48-A2DD-5AE8A02047E7}"/>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5" name="Footer Placeholder 4">
            <a:extLst>
              <a:ext uri="{FF2B5EF4-FFF2-40B4-BE49-F238E27FC236}">
                <a16:creationId xmlns:a16="http://schemas.microsoft.com/office/drawing/2014/main" id="{FA249077-6081-4248-816C-9C8CCF1DCF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F46EB2-8D02-4268-8798-3CC944745F01}"/>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2547948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1E972-F2E6-4904-BC38-D1E95CF339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0F6720-6F30-4B25-A3E7-15A8A5C484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197016-7F67-46E5-B992-325423CAE139}"/>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5" name="Footer Placeholder 4">
            <a:extLst>
              <a:ext uri="{FF2B5EF4-FFF2-40B4-BE49-F238E27FC236}">
                <a16:creationId xmlns:a16="http://schemas.microsoft.com/office/drawing/2014/main" id="{4F974F9F-1794-4C99-A890-835B0ED681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B34B68-96A4-4A3C-BD8C-81C136766A7D}"/>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3566736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92CDF4-C904-4FFA-969F-D1E0F3A0D65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0F1CF4F-E2FB-4B2E-A916-6A606C4D27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26A0B3-95B9-42AE-B92C-B3F3C29B0B79}"/>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5" name="Footer Placeholder 4">
            <a:extLst>
              <a:ext uri="{FF2B5EF4-FFF2-40B4-BE49-F238E27FC236}">
                <a16:creationId xmlns:a16="http://schemas.microsoft.com/office/drawing/2014/main" id="{DA9A55C6-01D0-473E-A7E9-466ABAF6E3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D071CB-AD05-45E5-A113-A9DE010C92D5}"/>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413916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B35B-C075-4045-9674-B9595019BE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4649C04-AB9A-4AE5-9BAF-875D3F630A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4623BD-ADEF-4E09-8757-7050EE5FBF10}"/>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5" name="Footer Placeholder 4">
            <a:extLst>
              <a:ext uri="{FF2B5EF4-FFF2-40B4-BE49-F238E27FC236}">
                <a16:creationId xmlns:a16="http://schemas.microsoft.com/office/drawing/2014/main" id="{DC3ACB83-D544-404F-BDC3-F6B9525F66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4D5D24-C877-469F-91F3-38A751DA3B15}"/>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827629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33BF1-F605-4373-9A64-6A5CE21A61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347F601-07DE-4130-A8AA-A843C59DB9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C703A1-722C-475A-AE85-D22C28E83B31}"/>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5" name="Footer Placeholder 4">
            <a:extLst>
              <a:ext uri="{FF2B5EF4-FFF2-40B4-BE49-F238E27FC236}">
                <a16:creationId xmlns:a16="http://schemas.microsoft.com/office/drawing/2014/main" id="{82642886-3EF9-4B32-B0A5-8A077C58F0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DECED3-E298-474E-995B-C27B3241E23C}"/>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1911027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C3E3C-FCB3-40D3-B351-373AD65647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E3C8BE-CA18-4ACE-8CDE-72DD15158D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780082-2B96-4FB2-84D1-88B3B582FE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CE67727-37C3-4DCE-BBB0-F0C2C085605E}"/>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6" name="Footer Placeholder 5">
            <a:extLst>
              <a:ext uri="{FF2B5EF4-FFF2-40B4-BE49-F238E27FC236}">
                <a16:creationId xmlns:a16="http://schemas.microsoft.com/office/drawing/2014/main" id="{4EC6C41F-9255-4BD6-94FE-317C412B33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636BE7-0F3C-4FBE-8E62-3FB11AB150B1}"/>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3513767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BB40F-3CEF-4331-9D20-865820A51A4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58BD821-01FC-4910-BA50-5DAAD9EDC9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66FF81-135F-4739-BC10-8119FEF50F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73C5783-BEBF-4698-AE8C-0502E8BDB0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F177AA-0AC5-4093-86F1-72B19AA8E8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44E4463-F2D3-49F5-A994-8FFFBAD19FC5}"/>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8" name="Footer Placeholder 7">
            <a:extLst>
              <a:ext uri="{FF2B5EF4-FFF2-40B4-BE49-F238E27FC236}">
                <a16:creationId xmlns:a16="http://schemas.microsoft.com/office/drawing/2014/main" id="{95F735EF-A42E-4C67-BFA6-9CAA0A54130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F09E81D-7383-4414-A30E-FF5A849EAA3D}"/>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1472472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C551A-4829-4FB5-BFEA-03F8F48294E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02290DF-8FA9-4D62-BF56-32EAA91AD6F6}"/>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4" name="Footer Placeholder 3">
            <a:extLst>
              <a:ext uri="{FF2B5EF4-FFF2-40B4-BE49-F238E27FC236}">
                <a16:creationId xmlns:a16="http://schemas.microsoft.com/office/drawing/2014/main" id="{2BE818E8-EBF4-4D73-941F-3B3C2FF428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7D4C1D9-8E6A-40CB-8641-928989DD2294}"/>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832526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60B3E2-0956-4789-B4A5-2892E449AEA5}"/>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3" name="Footer Placeholder 2">
            <a:extLst>
              <a:ext uri="{FF2B5EF4-FFF2-40B4-BE49-F238E27FC236}">
                <a16:creationId xmlns:a16="http://schemas.microsoft.com/office/drawing/2014/main" id="{6B580024-C69D-4B0F-B9B3-7451D994C33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696C862-9076-4640-8DD8-6524517B8176}"/>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395230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D2146-D55C-4E70-89E2-53E5926D94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6AFB591-CD86-4992-B1BE-1131B80303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EE13B4-A9C2-4FFE-916B-EF0F4C0EC1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50A40D-B12A-4871-851A-CFBAF7DFD6A0}"/>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6" name="Footer Placeholder 5">
            <a:extLst>
              <a:ext uri="{FF2B5EF4-FFF2-40B4-BE49-F238E27FC236}">
                <a16:creationId xmlns:a16="http://schemas.microsoft.com/office/drawing/2014/main" id="{CDFCC409-8A1E-4249-AA93-C57760920A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071758-B27B-473B-86AA-D8803841B7D3}"/>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2162292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171B6-6003-4471-8DFC-0BBAC555D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4659123-2EB7-45C4-8FD8-965BE4F574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6066358-E2BE-4169-841B-D84E5278AC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AB6332-0559-48AD-A3BC-B3E72B67A83E}"/>
              </a:ext>
            </a:extLst>
          </p:cNvPr>
          <p:cNvSpPr>
            <a:spLocks noGrp="1"/>
          </p:cNvSpPr>
          <p:nvPr>
            <p:ph type="dt" sz="half" idx="10"/>
          </p:nvPr>
        </p:nvSpPr>
        <p:spPr/>
        <p:txBody>
          <a:bodyPr/>
          <a:lstStyle/>
          <a:p>
            <a:fld id="{1B5AD1C0-E41A-4427-BF7D-46E1BDFCD352}" type="datetimeFigureOut">
              <a:rPr lang="en-GB" smtClean="0"/>
              <a:t>07/11/2020</a:t>
            </a:fld>
            <a:endParaRPr lang="en-GB"/>
          </a:p>
        </p:txBody>
      </p:sp>
      <p:sp>
        <p:nvSpPr>
          <p:cNvPr id="6" name="Footer Placeholder 5">
            <a:extLst>
              <a:ext uri="{FF2B5EF4-FFF2-40B4-BE49-F238E27FC236}">
                <a16:creationId xmlns:a16="http://schemas.microsoft.com/office/drawing/2014/main" id="{9E0A7571-8556-4DA7-84CD-B57CBFCBE1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99C987-7DF1-4CBE-BDCA-79D976283C87}"/>
              </a:ext>
            </a:extLst>
          </p:cNvPr>
          <p:cNvSpPr>
            <a:spLocks noGrp="1"/>
          </p:cNvSpPr>
          <p:nvPr>
            <p:ph type="sldNum" sz="quarter" idx="12"/>
          </p:nvPr>
        </p:nvSpPr>
        <p:spPr/>
        <p:txBody>
          <a:bodyPr/>
          <a:lstStyle/>
          <a:p>
            <a:fld id="{100DC8A7-0CB4-450B-BCB3-75F3C7252D3C}" type="slidenum">
              <a:rPr lang="en-GB" smtClean="0"/>
              <a:t>‹#›</a:t>
            </a:fld>
            <a:endParaRPr lang="en-GB"/>
          </a:p>
        </p:txBody>
      </p:sp>
    </p:spTree>
    <p:extLst>
      <p:ext uri="{BB962C8B-B14F-4D97-AF65-F5344CB8AC3E}">
        <p14:creationId xmlns:p14="http://schemas.microsoft.com/office/powerpoint/2010/main" val="334710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C7B093-B152-48EB-974E-29B01F2B3B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4D7CB28-647A-461F-8354-1E8C6DFA86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2E40F9-3CCF-4A27-9692-B41DCB4E5C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AD1C0-E41A-4427-BF7D-46E1BDFCD352}" type="datetimeFigureOut">
              <a:rPr lang="en-GB" smtClean="0"/>
              <a:t>07/11/2020</a:t>
            </a:fld>
            <a:endParaRPr lang="en-GB"/>
          </a:p>
        </p:txBody>
      </p:sp>
      <p:sp>
        <p:nvSpPr>
          <p:cNvPr id="5" name="Footer Placeholder 4">
            <a:extLst>
              <a:ext uri="{FF2B5EF4-FFF2-40B4-BE49-F238E27FC236}">
                <a16:creationId xmlns:a16="http://schemas.microsoft.com/office/drawing/2014/main" id="{3183F844-C085-4F01-90AC-F000DB8975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B30A089-3F54-42E4-A6DE-4A8763D6F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DC8A7-0CB4-450B-BCB3-75F3C7252D3C}" type="slidenum">
              <a:rPr lang="en-GB" smtClean="0"/>
              <a:t>‹#›</a:t>
            </a:fld>
            <a:endParaRPr lang="en-GB"/>
          </a:p>
        </p:txBody>
      </p:sp>
    </p:spTree>
    <p:extLst>
      <p:ext uri="{BB962C8B-B14F-4D97-AF65-F5344CB8AC3E}">
        <p14:creationId xmlns:p14="http://schemas.microsoft.com/office/powerpoint/2010/main" val="2277703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2.pn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m4a"/><Relationship Id="rId7" Type="http://schemas.openxmlformats.org/officeDocument/2006/relationships/image" Target="../media/image4.png"/><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notesSlide" Target="../notesSlides/notesSlide2.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3.m4a"/><Relationship Id="rId7" Type="http://schemas.openxmlformats.org/officeDocument/2006/relationships/image" Target="../media/image8.jpg"/><Relationship Id="rId2" Type="http://schemas.microsoft.com/office/2007/relationships/media" Target="../media/media3.m4a"/><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2.png"/><Relationship Id="rId2" Type="http://schemas.microsoft.com/office/2007/relationships/media" Target="../media/media4.m4a"/><Relationship Id="rId1" Type="http://schemas.openxmlformats.org/officeDocument/2006/relationships/tags" Target="../tags/tag4.xml"/><Relationship Id="rId6" Type="http://schemas.openxmlformats.org/officeDocument/2006/relationships/image" Target="../media/image9.png"/><Relationship Id="rId5" Type="http://schemas.openxmlformats.org/officeDocument/2006/relationships/notesSlide" Target="../notesSlides/notesSlide4.xml"/><Relationship Id="rId4"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audio" Target="../media/media5.m4a"/><Relationship Id="rId7" Type="http://schemas.openxmlformats.org/officeDocument/2006/relationships/image" Target="../media/image11.jpeg"/><Relationship Id="rId2" Type="http://schemas.microsoft.com/office/2007/relationships/media" Target="../media/media5.m4a"/><Relationship Id="rId1" Type="http://schemas.openxmlformats.org/officeDocument/2006/relationships/tags" Target="../tags/tag5.xml"/><Relationship Id="rId6" Type="http://schemas.openxmlformats.org/officeDocument/2006/relationships/image" Target="../media/image10.jpeg"/><Relationship Id="rId5" Type="http://schemas.openxmlformats.org/officeDocument/2006/relationships/notesSlide" Target="../notesSlides/notesSlide5.xml"/><Relationship Id="rId10" Type="http://schemas.openxmlformats.org/officeDocument/2006/relationships/image" Target="../media/image2.png"/><Relationship Id="rId4" Type="http://schemas.openxmlformats.org/officeDocument/2006/relationships/slideLayout" Target="../slideLayouts/slideLayout2.xml"/><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image" Target="../media/image14.gif"/><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7.m4a"/><Relationship Id="rId7" Type="http://schemas.openxmlformats.org/officeDocument/2006/relationships/image" Target="../media/image17.jpeg"/><Relationship Id="rId2" Type="http://schemas.microsoft.com/office/2007/relationships/media" Target="../media/media7.m4a"/><Relationship Id="rId1" Type="http://schemas.openxmlformats.org/officeDocument/2006/relationships/tags" Target="../tags/tag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794DAC4-6557-4AF1-8A0C-F9BC8C9FF8AA}"/>
              </a:ext>
            </a:extLst>
          </p:cNvPr>
          <p:cNvSpPr>
            <a:spLocks noGrp="1"/>
          </p:cNvSpPr>
          <p:nvPr>
            <p:ph type="ctrTitle"/>
          </p:nvPr>
        </p:nvSpPr>
        <p:spPr>
          <a:xfrm>
            <a:off x="2900837" y="1858800"/>
            <a:ext cx="6390324" cy="2458557"/>
          </a:xfrm>
        </p:spPr>
        <p:txBody>
          <a:bodyPr>
            <a:noAutofit/>
          </a:bodyPr>
          <a:lstStyle/>
          <a:p>
            <a:r>
              <a:rPr lang="en-GB" sz="4000" dirty="0">
                <a:solidFill>
                  <a:srgbClr val="FFFFFF"/>
                </a:solidFill>
                <a:latin typeface="Sitka Text" panose="02000505000000020004" pitchFamily="2" charset="0"/>
              </a:rPr>
              <a:t>Uretero-ileal anastomotic strictures rates: </a:t>
            </a:r>
            <a:br>
              <a:rPr lang="en-GB" sz="4000" dirty="0">
                <a:solidFill>
                  <a:srgbClr val="FFFFFF"/>
                </a:solidFill>
                <a:latin typeface="Sitka Text" panose="02000505000000020004" pitchFamily="2" charset="0"/>
              </a:rPr>
            </a:br>
            <a:r>
              <a:rPr lang="en-GB" sz="4000" dirty="0">
                <a:solidFill>
                  <a:srgbClr val="FFFFFF"/>
                </a:solidFill>
                <a:latin typeface="Sitka Text" panose="02000505000000020004" pitchFamily="2" charset="0"/>
              </a:rPr>
              <a:t>Bricker versus </a:t>
            </a:r>
            <a:r>
              <a:rPr lang="en-GB" sz="3600" dirty="0">
                <a:solidFill>
                  <a:srgbClr val="FFFFFF"/>
                </a:solidFill>
                <a:latin typeface="Sitka Text" panose="02000505000000020004" pitchFamily="2" charset="0"/>
              </a:rPr>
              <a:t>Wallace;</a:t>
            </a:r>
            <a:br>
              <a:rPr lang="en-GB" sz="4000" dirty="0">
                <a:solidFill>
                  <a:srgbClr val="FFFFFF"/>
                </a:solidFill>
                <a:latin typeface="Sitka Text" panose="02000505000000020004" pitchFamily="2" charset="0"/>
              </a:rPr>
            </a:br>
            <a:r>
              <a:rPr lang="en-GB" sz="4000" dirty="0">
                <a:solidFill>
                  <a:srgbClr val="FFFFFF"/>
                </a:solidFill>
                <a:latin typeface="Sitka Text" panose="02000505000000020004" pitchFamily="2" charset="0"/>
              </a:rPr>
              <a:t>A single centre study</a:t>
            </a:r>
          </a:p>
        </p:txBody>
      </p:sp>
      <p:sp>
        <p:nvSpPr>
          <p:cNvPr id="3" name="Subtitle 2">
            <a:extLst>
              <a:ext uri="{FF2B5EF4-FFF2-40B4-BE49-F238E27FC236}">
                <a16:creationId xmlns:a16="http://schemas.microsoft.com/office/drawing/2014/main" id="{559DA48E-AE6E-4F73-B671-B21ACAD03D8E}"/>
              </a:ext>
            </a:extLst>
          </p:cNvPr>
          <p:cNvSpPr>
            <a:spLocks noGrp="1"/>
          </p:cNvSpPr>
          <p:nvPr>
            <p:ph type="subTitle" idx="1"/>
          </p:nvPr>
        </p:nvSpPr>
        <p:spPr>
          <a:xfrm>
            <a:off x="2733641" y="5312781"/>
            <a:ext cx="6724717" cy="1134318"/>
          </a:xfrm>
        </p:spPr>
        <p:txBody>
          <a:bodyPr>
            <a:normAutofit fontScale="85000" lnSpcReduction="20000"/>
          </a:bodyPr>
          <a:lstStyle/>
          <a:p>
            <a:r>
              <a:rPr lang="en-GB" dirty="0">
                <a:solidFill>
                  <a:srgbClr val="FFFFFF"/>
                </a:solidFill>
                <a:highlight>
                  <a:srgbClr val="0000FF"/>
                </a:highlight>
              </a:rPr>
              <a:t>Tom O’Hare, </a:t>
            </a:r>
            <a:r>
              <a:rPr lang="en-GB" dirty="0" err="1">
                <a:solidFill>
                  <a:srgbClr val="FFFFFF"/>
                </a:solidFill>
                <a:highlight>
                  <a:srgbClr val="0000FF"/>
                </a:highlight>
              </a:rPr>
              <a:t>Varshini</a:t>
            </a:r>
            <a:r>
              <a:rPr lang="en-GB" dirty="0">
                <a:solidFill>
                  <a:srgbClr val="FFFFFF"/>
                </a:solidFill>
                <a:highlight>
                  <a:srgbClr val="0000FF"/>
                </a:highlight>
              </a:rPr>
              <a:t> </a:t>
            </a:r>
            <a:r>
              <a:rPr lang="en-GB" dirty="0" err="1">
                <a:solidFill>
                  <a:srgbClr val="FFFFFF"/>
                </a:solidFill>
                <a:highlight>
                  <a:srgbClr val="0000FF"/>
                </a:highlight>
              </a:rPr>
              <a:t>Ghananbalan</a:t>
            </a:r>
            <a:r>
              <a:rPr lang="en-GB" dirty="0">
                <a:solidFill>
                  <a:srgbClr val="FFFFFF"/>
                </a:solidFill>
                <a:highlight>
                  <a:srgbClr val="0000FF"/>
                </a:highlight>
              </a:rPr>
              <a:t>, Mohammed </a:t>
            </a:r>
            <a:r>
              <a:rPr lang="en-GB" dirty="0" err="1">
                <a:solidFill>
                  <a:srgbClr val="FFFFFF"/>
                </a:solidFill>
                <a:highlight>
                  <a:srgbClr val="0000FF"/>
                </a:highlight>
              </a:rPr>
              <a:t>Elawad</a:t>
            </a:r>
            <a:r>
              <a:rPr lang="en-GB" dirty="0">
                <a:solidFill>
                  <a:srgbClr val="FFFFFF"/>
                </a:solidFill>
                <a:highlight>
                  <a:srgbClr val="0000FF"/>
                </a:highlight>
              </a:rPr>
              <a:t>, Yasmine </a:t>
            </a:r>
            <a:r>
              <a:rPr lang="en-GB" dirty="0" err="1">
                <a:solidFill>
                  <a:srgbClr val="FFFFFF"/>
                </a:solidFill>
                <a:highlight>
                  <a:srgbClr val="0000FF"/>
                </a:highlight>
              </a:rPr>
              <a:t>Wilczek</a:t>
            </a:r>
            <a:r>
              <a:rPr lang="en-GB" dirty="0">
                <a:solidFill>
                  <a:srgbClr val="FFFFFF"/>
                </a:solidFill>
                <a:highlight>
                  <a:srgbClr val="0000FF"/>
                </a:highlight>
              </a:rPr>
              <a:t>, Helen Scullion, Brian Chaplin, Simon Fulford, Jo </a:t>
            </a:r>
            <a:r>
              <a:rPr lang="en-GB" dirty="0" err="1">
                <a:solidFill>
                  <a:srgbClr val="FFFFFF"/>
                </a:solidFill>
                <a:highlight>
                  <a:srgbClr val="0000FF"/>
                </a:highlight>
              </a:rPr>
              <a:t>Cresswell</a:t>
            </a:r>
            <a:endParaRPr lang="en-GB" dirty="0">
              <a:solidFill>
                <a:srgbClr val="FFFFFF"/>
              </a:solidFill>
              <a:highlight>
                <a:srgbClr val="0000FF"/>
              </a:highlight>
            </a:endParaRPr>
          </a:p>
          <a:p>
            <a:r>
              <a:rPr lang="en-GB" dirty="0">
                <a:solidFill>
                  <a:srgbClr val="FFFFFF"/>
                </a:solidFill>
                <a:highlight>
                  <a:srgbClr val="0000FF"/>
                </a:highlight>
              </a:rPr>
              <a:t>James Cook University Hospital</a:t>
            </a:r>
          </a:p>
        </p:txBody>
      </p:sp>
      <p:pic>
        <p:nvPicPr>
          <p:cNvPr id="5" name="Audio 4">
            <a:hlinkClick r:id="" action="ppaction://media"/>
            <a:extLst>
              <a:ext uri="{FF2B5EF4-FFF2-40B4-BE49-F238E27FC236}">
                <a16:creationId xmlns:a16="http://schemas.microsoft.com/office/drawing/2014/main" id="{D9C8E5F4-B19D-4D57-8B0A-A377975C4FE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551261708"/>
      </p:ext>
    </p:extLst>
  </p:cSld>
  <p:clrMapOvr>
    <a:masterClrMapping/>
  </p:clrMapOvr>
  <mc:AlternateContent xmlns:mc="http://schemas.openxmlformats.org/markup-compatibility/2006" xmlns:p14="http://schemas.microsoft.com/office/powerpoint/2010/main">
    <mc:Choice Requires="p14">
      <p:transition spd="slow" p14:dur="2000" advTm="16924"/>
    </mc:Choice>
    <mc:Fallback xmlns="">
      <p:transition spd="slow" advTm="169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0606A-8B0F-48C5-A8C4-608C9C099590}"/>
              </a:ext>
            </a:extLst>
          </p:cNvPr>
          <p:cNvSpPr>
            <a:spLocks noGrp="1"/>
          </p:cNvSpPr>
          <p:nvPr>
            <p:ph type="title"/>
          </p:nvPr>
        </p:nvSpPr>
        <p:spPr/>
        <p:txBody>
          <a:bodyPr>
            <a:normAutofit/>
          </a:bodyPr>
          <a:lstStyle/>
          <a:p>
            <a:pPr algn="ctr"/>
            <a:r>
              <a:rPr lang="en-GB" sz="6000" dirty="0">
                <a:latin typeface="Sitka Text" panose="02000505000000020004" pitchFamily="2" charset="0"/>
              </a:rPr>
              <a:t>Bricker Vs Wallace</a:t>
            </a:r>
          </a:p>
        </p:txBody>
      </p:sp>
      <p:sp>
        <p:nvSpPr>
          <p:cNvPr id="3" name="Text Placeholder 2">
            <a:extLst>
              <a:ext uri="{FF2B5EF4-FFF2-40B4-BE49-F238E27FC236}">
                <a16:creationId xmlns:a16="http://schemas.microsoft.com/office/drawing/2014/main" id="{C993CCDE-EDE4-49FC-9BA4-C4373FBA464D}"/>
              </a:ext>
            </a:extLst>
          </p:cNvPr>
          <p:cNvSpPr>
            <a:spLocks noGrp="1"/>
          </p:cNvSpPr>
          <p:nvPr>
            <p:ph type="body" idx="1"/>
          </p:nvPr>
        </p:nvSpPr>
        <p:spPr/>
        <p:txBody>
          <a:bodyPr>
            <a:normAutofit fontScale="70000" lnSpcReduction="20000"/>
          </a:bodyPr>
          <a:lstStyle/>
          <a:p>
            <a:r>
              <a:rPr lang="en-GB" b="0" dirty="0">
                <a:solidFill>
                  <a:srgbClr val="000000"/>
                </a:solidFill>
                <a:latin typeface="Sitka Text" panose="02000505000000020004" pitchFamily="2" charset="0"/>
              </a:rPr>
              <a:t>First d</a:t>
            </a:r>
            <a:r>
              <a:rPr lang="en-GB" b="0" i="0" u="none" strike="noStrike" dirty="0">
                <a:solidFill>
                  <a:srgbClr val="000000"/>
                </a:solidFill>
                <a:effectLst/>
                <a:latin typeface="Sitka Text" panose="02000505000000020004" pitchFamily="2" charset="0"/>
              </a:rPr>
              <a:t>escribed in the early 1950s, involves spatulating and anastomosing each ureter to the serosa of the bowel segment separately</a:t>
            </a:r>
            <a:endParaRPr lang="en-GB" dirty="0">
              <a:latin typeface="Sitka Text" panose="02000505000000020004" pitchFamily="2" charset="0"/>
            </a:endParaRPr>
          </a:p>
        </p:txBody>
      </p:sp>
      <p:sp>
        <p:nvSpPr>
          <p:cNvPr id="5" name="Text Placeholder 4">
            <a:extLst>
              <a:ext uri="{FF2B5EF4-FFF2-40B4-BE49-F238E27FC236}">
                <a16:creationId xmlns:a16="http://schemas.microsoft.com/office/drawing/2014/main" id="{5446970B-AFBB-4B2A-9C73-7F440D1819DE}"/>
              </a:ext>
            </a:extLst>
          </p:cNvPr>
          <p:cNvSpPr>
            <a:spLocks noGrp="1"/>
          </p:cNvSpPr>
          <p:nvPr>
            <p:ph type="body" sz="quarter" idx="3"/>
          </p:nvPr>
        </p:nvSpPr>
        <p:spPr/>
        <p:txBody>
          <a:bodyPr>
            <a:normAutofit fontScale="70000" lnSpcReduction="20000"/>
          </a:bodyPr>
          <a:lstStyle/>
          <a:p>
            <a:r>
              <a:rPr lang="en-GB" b="0" i="0" u="none" strike="noStrike" dirty="0">
                <a:solidFill>
                  <a:srgbClr val="000000"/>
                </a:solidFill>
                <a:effectLst/>
                <a:latin typeface="Sitka Text" panose="02000505000000020004" pitchFamily="2" charset="0"/>
              </a:rPr>
              <a:t>Ureters </a:t>
            </a:r>
            <a:r>
              <a:rPr lang="en-GB" b="0" dirty="0">
                <a:solidFill>
                  <a:srgbClr val="000000"/>
                </a:solidFill>
                <a:latin typeface="Sitka Text" panose="02000505000000020004" pitchFamily="2" charset="0"/>
              </a:rPr>
              <a:t>a</a:t>
            </a:r>
            <a:r>
              <a:rPr lang="en-GB" b="0" i="0" u="none" strike="noStrike" dirty="0">
                <a:solidFill>
                  <a:srgbClr val="000000"/>
                </a:solidFill>
                <a:effectLst/>
                <a:latin typeface="Sitka Text" panose="02000505000000020004" pitchFamily="2" charset="0"/>
              </a:rPr>
              <a:t>re spatulated and sutured together with continuous suture, while the lateral edges of the newly conjoined ureters </a:t>
            </a:r>
            <a:r>
              <a:rPr lang="en-GB" b="0" dirty="0">
                <a:solidFill>
                  <a:srgbClr val="000000"/>
                </a:solidFill>
                <a:latin typeface="Sitka Text" panose="02000505000000020004" pitchFamily="2" charset="0"/>
              </a:rPr>
              <a:t>a</a:t>
            </a:r>
            <a:r>
              <a:rPr lang="en-GB" b="0" i="0" u="none" strike="noStrike" dirty="0">
                <a:solidFill>
                  <a:srgbClr val="000000"/>
                </a:solidFill>
                <a:effectLst/>
                <a:latin typeface="Sitka Text" panose="02000505000000020004" pitchFamily="2" charset="0"/>
              </a:rPr>
              <a:t>re anastomosed to the proximal end of an open ileal conduit segment</a:t>
            </a:r>
            <a:endParaRPr lang="en-GB" dirty="0">
              <a:latin typeface="Sitka Text" panose="02000505000000020004" pitchFamily="2" charset="0"/>
            </a:endParaRPr>
          </a:p>
        </p:txBody>
      </p:sp>
      <p:pic>
        <p:nvPicPr>
          <p:cNvPr id="8" name="Content Placeholder 7">
            <a:extLst>
              <a:ext uri="{FF2B5EF4-FFF2-40B4-BE49-F238E27FC236}">
                <a16:creationId xmlns:a16="http://schemas.microsoft.com/office/drawing/2014/main" id="{A50B5636-A7A8-4A9B-8718-6C34A0C55FDF}"/>
              </a:ext>
            </a:extLst>
          </p:cNvPr>
          <p:cNvPicPr>
            <a:picLocks noGrp="1" noChangeAspect="1"/>
          </p:cNvPicPr>
          <p:nvPr>
            <p:ph sz="quarter" idx="4"/>
          </p:nvPr>
        </p:nvPicPr>
        <p:blipFill>
          <a:blip r:embed="rId6"/>
          <a:stretch>
            <a:fillRect/>
          </a:stretch>
        </p:blipFill>
        <p:spPr>
          <a:xfrm>
            <a:off x="6172200" y="3152762"/>
            <a:ext cx="5183188" cy="2389213"/>
          </a:xfrm>
          <a:prstGeom prst="rect">
            <a:avLst/>
          </a:prstGeom>
        </p:spPr>
      </p:pic>
      <p:pic>
        <p:nvPicPr>
          <p:cNvPr id="11" name="Content Placeholder 10">
            <a:extLst>
              <a:ext uri="{FF2B5EF4-FFF2-40B4-BE49-F238E27FC236}">
                <a16:creationId xmlns:a16="http://schemas.microsoft.com/office/drawing/2014/main" id="{15CBCA72-D396-4A29-BD1B-A19042D2A93F}"/>
              </a:ext>
            </a:extLst>
          </p:cNvPr>
          <p:cNvPicPr>
            <a:picLocks noGrp="1" noChangeAspect="1"/>
          </p:cNvPicPr>
          <p:nvPr>
            <p:ph sz="half" idx="2"/>
          </p:nvPr>
        </p:nvPicPr>
        <p:blipFill>
          <a:blip r:embed="rId7"/>
          <a:stretch>
            <a:fillRect/>
          </a:stretch>
        </p:blipFill>
        <p:spPr>
          <a:xfrm>
            <a:off x="1473619" y="2937807"/>
            <a:ext cx="3262959" cy="2830237"/>
          </a:xfrm>
          <a:prstGeom prst="rect">
            <a:avLst/>
          </a:prstGeom>
        </p:spPr>
      </p:pic>
      <p:pic>
        <p:nvPicPr>
          <p:cNvPr id="13" name="Picture 12">
            <a:extLst>
              <a:ext uri="{FF2B5EF4-FFF2-40B4-BE49-F238E27FC236}">
                <a16:creationId xmlns:a16="http://schemas.microsoft.com/office/drawing/2014/main" id="{F3DDF786-FC3D-4920-977F-8890BDCC1B2A}"/>
              </a:ext>
            </a:extLst>
          </p:cNvPr>
          <p:cNvPicPr>
            <a:picLocks noChangeAspect="1"/>
          </p:cNvPicPr>
          <p:nvPr/>
        </p:nvPicPr>
        <p:blipFill>
          <a:blip r:embed="rId8"/>
          <a:stretch>
            <a:fillRect/>
          </a:stretch>
        </p:blipFill>
        <p:spPr>
          <a:xfrm>
            <a:off x="503585" y="1893512"/>
            <a:ext cx="5516218" cy="3855202"/>
          </a:xfrm>
          <a:prstGeom prst="rect">
            <a:avLst/>
          </a:prstGeom>
        </p:spPr>
      </p:pic>
      <p:pic>
        <p:nvPicPr>
          <p:cNvPr id="12" name="Picture 11">
            <a:extLst>
              <a:ext uri="{FF2B5EF4-FFF2-40B4-BE49-F238E27FC236}">
                <a16:creationId xmlns:a16="http://schemas.microsoft.com/office/drawing/2014/main" id="{7F55FF78-F602-4BBE-809E-CCAE67A7716C}"/>
              </a:ext>
            </a:extLst>
          </p:cNvPr>
          <p:cNvPicPr>
            <a:picLocks noChangeAspect="1"/>
          </p:cNvPicPr>
          <p:nvPr/>
        </p:nvPicPr>
        <p:blipFill>
          <a:blip r:embed="rId9"/>
          <a:stretch>
            <a:fillRect/>
          </a:stretch>
        </p:blipFill>
        <p:spPr>
          <a:xfrm>
            <a:off x="5898584" y="1654325"/>
            <a:ext cx="6293416" cy="4094389"/>
          </a:xfrm>
          <a:prstGeom prst="rect">
            <a:avLst/>
          </a:prstGeom>
        </p:spPr>
      </p:pic>
      <p:pic>
        <p:nvPicPr>
          <p:cNvPr id="4" name="Audio 3">
            <a:hlinkClick r:id="" action="ppaction://media"/>
            <a:extLst>
              <a:ext uri="{FF2B5EF4-FFF2-40B4-BE49-F238E27FC236}">
                <a16:creationId xmlns:a16="http://schemas.microsoft.com/office/drawing/2014/main" id="{EFD9D91E-7A3E-4298-A6D7-A9A44CB4C278}"/>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715009805"/>
      </p:ext>
    </p:extLst>
  </p:cSld>
  <p:clrMapOvr>
    <a:masterClrMapping/>
  </p:clrMapOvr>
  <mc:AlternateContent xmlns:mc="http://schemas.openxmlformats.org/markup-compatibility/2006" xmlns:p14="http://schemas.microsoft.com/office/powerpoint/2010/main">
    <mc:Choice Requires="p14">
      <p:transition spd="slow" p14:dur="2000" advTm="34166"/>
    </mc:Choice>
    <mc:Fallback xmlns="">
      <p:transition spd="slow" advTm="34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xit" presetSubtype="0" fill="hold" nodeType="clickEffect">
                                  <p:stCondLst>
                                    <p:cond delay="0"/>
                                  </p:stCondLst>
                                  <p:childTnLst>
                                    <p:animEffect transition="out" filter="fade">
                                      <p:cBhvr>
                                        <p:cTn id="10" dur="1000"/>
                                        <p:tgtEl>
                                          <p:spTgt spid="13"/>
                                        </p:tgtEl>
                                      </p:cBhvr>
                                    </p:animEffect>
                                    <p:anim calcmode="lin" valueType="num">
                                      <p:cBhvr>
                                        <p:cTn id="11" dur="1000"/>
                                        <p:tgtEl>
                                          <p:spTgt spid="13"/>
                                        </p:tgtEl>
                                        <p:attrNameLst>
                                          <p:attrName>ppt_x</p:attrName>
                                        </p:attrNameLst>
                                      </p:cBhvr>
                                      <p:tavLst>
                                        <p:tav tm="0">
                                          <p:val>
                                            <p:strVal val="ppt_x"/>
                                          </p:val>
                                        </p:tav>
                                        <p:tav tm="100000">
                                          <p:val>
                                            <p:strVal val="ppt_x"/>
                                          </p:val>
                                        </p:tav>
                                      </p:tavLst>
                                    </p:anim>
                                    <p:anim calcmode="lin" valueType="num">
                                      <p:cBhvr>
                                        <p:cTn id="12" dur="1000"/>
                                        <p:tgtEl>
                                          <p:spTgt spid="13"/>
                                        </p:tgtEl>
                                        <p:attrNameLst>
                                          <p:attrName>ppt_y</p:attrName>
                                        </p:attrNameLst>
                                      </p:cBhvr>
                                      <p:tavLst>
                                        <p:tav tm="0">
                                          <p:val>
                                            <p:strVal val="ppt_y"/>
                                          </p:val>
                                        </p:tav>
                                        <p:tav tm="100000">
                                          <p:val>
                                            <p:strVal val="ppt_y+.1"/>
                                          </p:val>
                                        </p:tav>
                                      </p:tavLst>
                                    </p:anim>
                                    <p:set>
                                      <p:cBhvr>
                                        <p:cTn id="13" dur="1" fill="hold">
                                          <p:stCondLst>
                                            <p:cond delay="999"/>
                                          </p:stCondLst>
                                        </p:cTn>
                                        <p:tgtEl>
                                          <p:spTgt spid="1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nodeType="clickEffect">
                                  <p:stCondLst>
                                    <p:cond delay="0"/>
                                  </p:stCondLst>
                                  <p:childTnLst>
                                    <p:animEffect transition="out" filter="fade">
                                      <p:cBhvr>
                                        <p:cTn id="17" dur="1000"/>
                                        <p:tgtEl>
                                          <p:spTgt spid="12"/>
                                        </p:tgtEl>
                                      </p:cBhvr>
                                    </p:animEffect>
                                    <p:anim calcmode="lin" valueType="num">
                                      <p:cBhvr>
                                        <p:cTn id="18" dur="1000"/>
                                        <p:tgtEl>
                                          <p:spTgt spid="12"/>
                                        </p:tgtEl>
                                        <p:attrNameLst>
                                          <p:attrName>ppt_x</p:attrName>
                                        </p:attrNameLst>
                                      </p:cBhvr>
                                      <p:tavLst>
                                        <p:tav tm="0">
                                          <p:val>
                                            <p:strVal val="ppt_x"/>
                                          </p:val>
                                        </p:tav>
                                        <p:tav tm="100000">
                                          <p:val>
                                            <p:strVal val="ppt_x"/>
                                          </p:val>
                                        </p:tav>
                                      </p:tavLst>
                                    </p:anim>
                                    <p:anim calcmode="lin" valueType="num">
                                      <p:cBhvr>
                                        <p:cTn id="19" dur="1000"/>
                                        <p:tgtEl>
                                          <p:spTgt spid="12"/>
                                        </p:tgtEl>
                                        <p:attrNameLst>
                                          <p:attrName>ppt_y</p:attrName>
                                        </p:attrNameLst>
                                      </p:cBhvr>
                                      <p:tavLst>
                                        <p:tav tm="0">
                                          <p:val>
                                            <p:strVal val="ppt_y"/>
                                          </p:val>
                                        </p:tav>
                                        <p:tav tm="100000">
                                          <p:val>
                                            <p:strVal val="ppt_y+.1"/>
                                          </p:val>
                                        </p:tav>
                                      </p:tavLst>
                                    </p:anim>
                                    <p:set>
                                      <p:cBhvr>
                                        <p:cTn id="20" dur="1" fill="hold">
                                          <p:stCondLst>
                                            <p:cond delay="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D8A18-4814-42FD-A9A5-326F421714E9}"/>
              </a:ext>
            </a:extLst>
          </p:cNvPr>
          <p:cNvSpPr>
            <a:spLocks noGrp="1"/>
          </p:cNvSpPr>
          <p:nvPr>
            <p:ph type="title"/>
          </p:nvPr>
        </p:nvSpPr>
        <p:spPr/>
        <p:txBody>
          <a:bodyPr/>
          <a:lstStyle/>
          <a:p>
            <a:r>
              <a:rPr lang="en-GB" b="1" dirty="0">
                <a:latin typeface="Sitka Text" panose="02000505000000020004" pitchFamily="2" charset="0"/>
              </a:rPr>
              <a:t>Uretero-ileal anastomotic stricture</a:t>
            </a:r>
          </a:p>
        </p:txBody>
      </p:sp>
      <p:sp>
        <p:nvSpPr>
          <p:cNvPr id="3" name="Content Placeholder 2">
            <a:extLst>
              <a:ext uri="{FF2B5EF4-FFF2-40B4-BE49-F238E27FC236}">
                <a16:creationId xmlns:a16="http://schemas.microsoft.com/office/drawing/2014/main" id="{30CC603A-BA9C-4BF3-B397-4B31DFC5AA3C}"/>
              </a:ext>
            </a:extLst>
          </p:cNvPr>
          <p:cNvSpPr>
            <a:spLocks noGrp="1"/>
          </p:cNvSpPr>
          <p:nvPr>
            <p:ph sz="half" idx="1"/>
          </p:nvPr>
        </p:nvSpPr>
        <p:spPr>
          <a:xfrm>
            <a:off x="1268045" y="1825625"/>
            <a:ext cx="5181600" cy="4351338"/>
          </a:xfrm>
        </p:spPr>
        <p:txBody>
          <a:bodyPr>
            <a:normAutofit fontScale="92500" lnSpcReduction="10000"/>
          </a:bodyPr>
          <a:lstStyle/>
          <a:p>
            <a:pPr marL="0" indent="0">
              <a:buNone/>
            </a:pPr>
            <a:r>
              <a:rPr lang="en-GB" b="1" dirty="0">
                <a:latin typeface="Sitka Text" panose="02000505000000020004" pitchFamily="2" charset="0"/>
              </a:rPr>
              <a:t>Progressive hydronephrosis and/ or demonstrable absent ureteric reflux on imaging</a:t>
            </a:r>
          </a:p>
          <a:p>
            <a:pPr marL="0" indent="0">
              <a:buNone/>
            </a:pPr>
            <a:endParaRPr lang="en-GB" b="1" dirty="0">
              <a:latin typeface="Sitka Text" panose="02000505000000020004" pitchFamily="2" charset="0"/>
            </a:endParaRPr>
          </a:p>
          <a:p>
            <a:pPr marL="0" indent="0">
              <a:buNone/>
            </a:pPr>
            <a:r>
              <a:rPr lang="en-GB" dirty="0">
                <a:latin typeface="Sitka Text" panose="02000505000000020004" pitchFamily="2" charset="0"/>
              </a:rPr>
              <a:t>USS – Highly sensitive but low specificity</a:t>
            </a:r>
          </a:p>
          <a:p>
            <a:pPr marL="0" indent="0">
              <a:buNone/>
            </a:pPr>
            <a:r>
              <a:rPr lang="en-GB" dirty="0">
                <a:latin typeface="Sitka Text" panose="02000505000000020004" pitchFamily="2" charset="0"/>
              </a:rPr>
              <a:t>CTIVU – Able to analyse soft tissue urinary diversion</a:t>
            </a:r>
          </a:p>
          <a:p>
            <a:pPr marL="0" indent="0">
              <a:buNone/>
            </a:pPr>
            <a:r>
              <a:rPr lang="en-GB" dirty="0" err="1">
                <a:latin typeface="Sitka Text" panose="02000505000000020004" pitchFamily="2" charset="0"/>
              </a:rPr>
              <a:t>Loopogram</a:t>
            </a:r>
            <a:r>
              <a:rPr lang="en-GB" dirty="0">
                <a:latin typeface="Sitka Text" panose="02000505000000020004" pitchFamily="2" charset="0"/>
              </a:rPr>
              <a:t>/ Renogram – Dynamic evaluation of the ileal conduit </a:t>
            </a:r>
          </a:p>
        </p:txBody>
      </p:sp>
      <p:sp>
        <p:nvSpPr>
          <p:cNvPr id="4" name="Content Placeholder 3">
            <a:extLst>
              <a:ext uri="{FF2B5EF4-FFF2-40B4-BE49-F238E27FC236}">
                <a16:creationId xmlns:a16="http://schemas.microsoft.com/office/drawing/2014/main" id="{58F280AB-1C99-4D3F-AD4E-9029CBB2175B}"/>
              </a:ext>
            </a:extLst>
          </p:cNvPr>
          <p:cNvSpPr>
            <a:spLocks noGrp="1"/>
          </p:cNvSpPr>
          <p:nvPr>
            <p:ph sz="half" idx="2"/>
          </p:nvPr>
        </p:nvSpPr>
        <p:spPr/>
        <p:txBody>
          <a:bodyPr>
            <a:normAutofit fontScale="92500" lnSpcReduction="10000"/>
          </a:bodyPr>
          <a:lstStyle/>
          <a:p>
            <a:pPr marL="0" indent="0">
              <a:buNone/>
            </a:pPr>
            <a:r>
              <a:rPr lang="en-GB" b="1" dirty="0">
                <a:latin typeface="Sitka Text" panose="02000505000000020004" pitchFamily="2" charset="0"/>
              </a:rPr>
              <a:t>Predisposing Factors</a:t>
            </a:r>
          </a:p>
          <a:p>
            <a:pPr marL="0" indent="0">
              <a:buNone/>
            </a:pPr>
            <a:endParaRPr lang="en-GB" dirty="0">
              <a:latin typeface="Sitka Text" panose="02000505000000020004" pitchFamily="2" charset="0"/>
            </a:endParaRPr>
          </a:p>
          <a:p>
            <a:r>
              <a:rPr lang="en-GB" dirty="0">
                <a:latin typeface="Sitka Text" panose="02000505000000020004" pitchFamily="2" charset="0"/>
              </a:rPr>
              <a:t>Ischaemic necrosis</a:t>
            </a:r>
          </a:p>
          <a:p>
            <a:r>
              <a:rPr lang="en-GB" dirty="0">
                <a:latin typeface="Sitka Text" panose="02000505000000020004" pitchFamily="2" charset="0"/>
              </a:rPr>
              <a:t>Radiotherapy</a:t>
            </a:r>
          </a:p>
          <a:p>
            <a:r>
              <a:rPr lang="en-GB" dirty="0">
                <a:latin typeface="Sitka Text" panose="02000505000000020004" pitchFamily="2" charset="0"/>
              </a:rPr>
              <a:t>Extravasation at the anastomosis</a:t>
            </a:r>
          </a:p>
          <a:p>
            <a:r>
              <a:rPr lang="en-GB" dirty="0">
                <a:latin typeface="Sitka Text" panose="02000505000000020004" pitchFamily="2" charset="0"/>
              </a:rPr>
              <a:t>Left sided (Mobilisation higher)</a:t>
            </a:r>
          </a:p>
          <a:p>
            <a:r>
              <a:rPr lang="en-GB" dirty="0">
                <a:latin typeface="Sitka Text" panose="02000505000000020004" pitchFamily="2" charset="0"/>
              </a:rPr>
              <a:t>High BMI</a:t>
            </a:r>
          </a:p>
          <a:p>
            <a:endParaRPr lang="en-GB" dirty="0"/>
          </a:p>
        </p:txBody>
      </p:sp>
      <p:pic>
        <p:nvPicPr>
          <p:cNvPr id="5" name="Picture 4">
            <a:extLst>
              <a:ext uri="{FF2B5EF4-FFF2-40B4-BE49-F238E27FC236}">
                <a16:creationId xmlns:a16="http://schemas.microsoft.com/office/drawing/2014/main" id="{18338E86-193B-4C27-9947-9F0B46602FD1}"/>
              </a:ext>
            </a:extLst>
          </p:cNvPr>
          <p:cNvPicPr>
            <a:picLocks noChangeAspect="1"/>
          </p:cNvPicPr>
          <p:nvPr/>
        </p:nvPicPr>
        <p:blipFill>
          <a:blip r:embed="rId6"/>
          <a:stretch>
            <a:fillRect/>
          </a:stretch>
        </p:blipFill>
        <p:spPr>
          <a:xfrm>
            <a:off x="1391656" y="1272266"/>
            <a:ext cx="4832482" cy="5159559"/>
          </a:xfrm>
          <a:prstGeom prst="rect">
            <a:avLst/>
          </a:prstGeom>
        </p:spPr>
      </p:pic>
      <p:pic>
        <p:nvPicPr>
          <p:cNvPr id="8" name="Picture 7" descr="A picture containing indoor, sitting, table, photo&#10;&#10;Description automatically generated">
            <a:extLst>
              <a:ext uri="{FF2B5EF4-FFF2-40B4-BE49-F238E27FC236}">
                <a16:creationId xmlns:a16="http://schemas.microsoft.com/office/drawing/2014/main" id="{D394D3C0-0FF7-450A-8AE5-F989B1DF34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24138" y="1272265"/>
            <a:ext cx="5167762" cy="5159559"/>
          </a:xfrm>
          <a:prstGeom prst="rect">
            <a:avLst/>
          </a:prstGeom>
        </p:spPr>
      </p:pic>
      <p:pic>
        <p:nvPicPr>
          <p:cNvPr id="6" name="Audio 5">
            <a:hlinkClick r:id="" action="ppaction://media"/>
            <a:extLst>
              <a:ext uri="{FF2B5EF4-FFF2-40B4-BE49-F238E27FC236}">
                <a16:creationId xmlns:a16="http://schemas.microsoft.com/office/drawing/2014/main" id="{2E5EA4E2-EFAB-4EB7-9FFC-CA467634E860}"/>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1905010984"/>
      </p:ext>
    </p:extLst>
  </p:cSld>
  <p:clrMapOvr>
    <a:masterClrMapping/>
  </p:clrMapOvr>
  <mc:AlternateContent xmlns:mc="http://schemas.openxmlformats.org/markup-compatibility/2006" xmlns:p14="http://schemas.microsoft.com/office/powerpoint/2010/main">
    <mc:Choice Requires="p14">
      <p:transition spd="slow" p14:dur="2000" advTm="45312"/>
    </mc:Choice>
    <mc:Fallback xmlns="">
      <p:transition spd="slow" advTm="453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6D8B6-AFA2-4493-B2EF-4FB9E076B174}"/>
              </a:ext>
            </a:extLst>
          </p:cNvPr>
          <p:cNvSpPr>
            <a:spLocks noGrp="1"/>
          </p:cNvSpPr>
          <p:nvPr>
            <p:ph type="title"/>
          </p:nvPr>
        </p:nvSpPr>
        <p:spPr/>
        <p:txBody>
          <a:bodyPr/>
          <a:lstStyle/>
          <a:p>
            <a:pPr algn="ctr"/>
            <a:r>
              <a:rPr lang="en-GB" b="1" dirty="0">
                <a:latin typeface="Sitka Text" panose="02000505000000020004" pitchFamily="2" charset="0"/>
              </a:rPr>
              <a:t>Background studies are limited…</a:t>
            </a:r>
          </a:p>
        </p:txBody>
      </p:sp>
      <p:sp>
        <p:nvSpPr>
          <p:cNvPr id="3" name="Content Placeholder 2">
            <a:extLst>
              <a:ext uri="{FF2B5EF4-FFF2-40B4-BE49-F238E27FC236}">
                <a16:creationId xmlns:a16="http://schemas.microsoft.com/office/drawing/2014/main" id="{D43B8152-8A50-4FFF-85AB-6E99346485B0}"/>
              </a:ext>
            </a:extLst>
          </p:cNvPr>
          <p:cNvSpPr>
            <a:spLocks noGrp="1"/>
          </p:cNvSpPr>
          <p:nvPr>
            <p:ph sz="half" idx="1"/>
          </p:nvPr>
        </p:nvSpPr>
        <p:spPr/>
        <p:txBody>
          <a:bodyPr>
            <a:normAutofit lnSpcReduction="10000"/>
          </a:bodyPr>
          <a:lstStyle/>
          <a:p>
            <a:r>
              <a:rPr lang="nl-NL" sz="1800" b="0" i="0" u="none" strike="noStrike" dirty="0">
                <a:solidFill>
                  <a:srgbClr val="000000"/>
                </a:solidFill>
                <a:effectLst/>
                <a:latin typeface="Sitka Text" panose="02000505000000020004" pitchFamily="2" charset="0"/>
              </a:rPr>
              <a:t>Evangelidis et al. 2006 – 237 cohort</a:t>
            </a:r>
            <a:r>
              <a:rPr lang="en-GB" sz="1800" dirty="0">
                <a:solidFill>
                  <a:srgbClr val="000000"/>
                </a:solidFill>
                <a:latin typeface="Sitka Text" panose="02000505000000020004" pitchFamily="2" charset="0"/>
              </a:rPr>
              <a:t> – No statistical  difference overall, Bricker strictures occur earlier</a:t>
            </a:r>
          </a:p>
          <a:p>
            <a:r>
              <a:rPr lang="en-GB" sz="1800" b="0" i="0" u="none" strike="noStrike" dirty="0">
                <a:solidFill>
                  <a:srgbClr val="000000"/>
                </a:solidFill>
                <a:effectLst/>
                <a:latin typeface="Sitka Text" panose="02000505000000020004" pitchFamily="2" charset="0"/>
              </a:rPr>
              <a:t>Davis et al. 2015 meta-analysis – No statistical difference</a:t>
            </a:r>
            <a:endParaRPr lang="en-GB" sz="1800" b="0" i="0" u="none" strike="noStrike" dirty="0">
              <a:solidFill>
                <a:srgbClr val="212529"/>
              </a:solidFill>
              <a:effectLst/>
              <a:latin typeface="Sitka Text" panose="02000505000000020004" pitchFamily="2" charset="0"/>
            </a:endParaRPr>
          </a:p>
          <a:p>
            <a:r>
              <a:rPr lang="da-DK" sz="1800" b="0" i="0" u="none" strike="noStrike" dirty="0">
                <a:solidFill>
                  <a:srgbClr val="000000"/>
                </a:solidFill>
                <a:effectLst/>
                <a:latin typeface="Sitka Text" panose="02000505000000020004" pitchFamily="2" charset="0"/>
              </a:rPr>
              <a:t>Liu et al 2014. and Kouba et al.2015 – No statistical difference but suggest assessing BMI</a:t>
            </a:r>
          </a:p>
          <a:p>
            <a:r>
              <a:rPr lang="en-GB" sz="1800" b="0" i="0" u="none" strike="noStrike" dirty="0">
                <a:solidFill>
                  <a:srgbClr val="000000"/>
                </a:solidFill>
                <a:effectLst/>
                <a:latin typeface="Sitka Text" panose="02000505000000020004" pitchFamily="2" charset="0"/>
              </a:rPr>
              <a:t>Richards et al. 2015 – Left sided strictures more common</a:t>
            </a:r>
          </a:p>
          <a:p>
            <a:r>
              <a:rPr lang="en-GB" sz="1800" dirty="0">
                <a:latin typeface="Sitka Text" panose="02000505000000020004" pitchFamily="2" charset="0"/>
              </a:rPr>
              <a:t>Christoph et al. 2019 -135 cohort – Bricker had higher stricture rate but patients followed up 36months vs 17months Wallace</a:t>
            </a:r>
          </a:p>
          <a:p>
            <a:r>
              <a:rPr lang="en-GB" sz="1800" dirty="0" err="1">
                <a:latin typeface="Sitka Text" panose="02000505000000020004" pitchFamily="2" charset="0"/>
              </a:rPr>
              <a:t>Kavaric</a:t>
            </a:r>
            <a:r>
              <a:rPr lang="en-GB" sz="1800" dirty="0">
                <a:latin typeface="Sitka Text" panose="02000505000000020004" pitchFamily="2" charset="0"/>
              </a:rPr>
              <a:t> et al 2020 – 140 cohort – Bricker had a higher stricture rate but low [patient data 8 Bricker vs 2 Wallace</a:t>
            </a:r>
          </a:p>
        </p:txBody>
      </p:sp>
      <p:sp>
        <p:nvSpPr>
          <p:cNvPr id="4" name="Content Placeholder 3">
            <a:extLst>
              <a:ext uri="{FF2B5EF4-FFF2-40B4-BE49-F238E27FC236}">
                <a16:creationId xmlns:a16="http://schemas.microsoft.com/office/drawing/2014/main" id="{6E4B06FF-9C45-47B5-957B-4AF2F2F53A20}"/>
              </a:ext>
            </a:extLst>
          </p:cNvPr>
          <p:cNvSpPr>
            <a:spLocks noGrp="1"/>
          </p:cNvSpPr>
          <p:nvPr>
            <p:ph sz="half" idx="2"/>
          </p:nvPr>
        </p:nvSpPr>
        <p:spPr/>
        <p:txBody>
          <a:bodyPr>
            <a:normAutofit lnSpcReduction="10000"/>
          </a:bodyPr>
          <a:lstStyle/>
          <a:p>
            <a:r>
              <a:rPr lang="en-GB" dirty="0">
                <a:latin typeface="Sitka Text" panose="02000505000000020004" pitchFamily="2" charset="0"/>
              </a:rPr>
              <a:t>Initial stricture rate higher in Bricker technique</a:t>
            </a:r>
          </a:p>
          <a:p>
            <a:r>
              <a:rPr lang="en-GB" dirty="0">
                <a:latin typeface="Sitka Text" panose="02000505000000020004" pitchFamily="2" charset="0"/>
              </a:rPr>
              <a:t>Following 34 months equal rates</a:t>
            </a:r>
          </a:p>
          <a:p>
            <a:r>
              <a:rPr lang="en-GB" dirty="0">
                <a:latin typeface="Sitka Text" panose="02000505000000020004" pitchFamily="2" charset="0"/>
              </a:rPr>
              <a:t>Increased stricture rate in higher BMI</a:t>
            </a:r>
          </a:p>
          <a:p>
            <a:r>
              <a:rPr lang="en-GB" dirty="0">
                <a:latin typeface="Sitka Text" panose="02000505000000020004" pitchFamily="2" charset="0"/>
              </a:rPr>
              <a:t>Increased stricture rates on the left side</a:t>
            </a:r>
          </a:p>
          <a:p>
            <a:r>
              <a:rPr lang="en-GB" dirty="0">
                <a:latin typeface="Sitka Text" panose="02000505000000020004" pitchFamily="2" charset="0"/>
              </a:rPr>
              <a:t>No statistical difference in techniques and stricture rate</a:t>
            </a:r>
          </a:p>
        </p:txBody>
      </p:sp>
      <p:pic>
        <p:nvPicPr>
          <p:cNvPr id="6" name="Picture 5">
            <a:extLst>
              <a:ext uri="{FF2B5EF4-FFF2-40B4-BE49-F238E27FC236}">
                <a16:creationId xmlns:a16="http://schemas.microsoft.com/office/drawing/2014/main" id="{399CD5EC-D6DF-47F6-B307-6E7643803DCF}"/>
              </a:ext>
            </a:extLst>
          </p:cNvPr>
          <p:cNvPicPr>
            <a:picLocks noChangeAspect="1"/>
          </p:cNvPicPr>
          <p:nvPr/>
        </p:nvPicPr>
        <p:blipFill>
          <a:blip r:embed="rId6"/>
          <a:stretch>
            <a:fillRect/>
          </a:stretch>
        </p:blipFill>
        <p:spPr>
          <a:xfrm>
            <a:off x="838200" y="1416526"/>
            <a:ext cx="5036820" cy="5036820"/>
          </a:xfrm>
          <a:prstGeom prst="rect">
            <a:avLst/>
          </a:prstGeom>
        </p:spPr>
      </p:pic>
      <p:pic>
        <p:nvPicPr>
          <p:cNvPr id="5" name="Audio 4">
            <a:hlinkClick r:id="" action="ppaction://media"/>
            <a:extLst>
              <a:ext uri="{FF2B5EF4-FFF2-40B4-BE49-F238E27FC236}">
                <a16:creationId xmlns:a16="http://schemas.microsoft.com/office/drawing/2014/main" id="{A16E6E1C-E78A-4AB3-A49F-5032EAD91CD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060875910"/>
      </p:ext>
    </p:extLst>
  </p:cSld>
  <p:clrMapOvr>
    <a:masterClrMapping/>
  </p:clrMapOvr>
  <mc:AlternateContent xmlns:mc="http://schemas.openxmlformats.org/markup-compatibility/2006" xmlns:p14="http://schemas.microsoft.com/office/powerpoint/2010/main">
    <mc:Choice Requires="p14">
      <p:transition spd="slow" p14:dur="2000" advTm="43477"/>
    </mc:Choice>
    <mc:Fallback xmlns="">
      <p:transition spd="slow" advTm="43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1000"/>
                                        <p:tgtEl>
                                          <p:spTgt spid="4">
                                            <p:txEl>
                                              <p:pRg st="0" end="0"/>
                                            </p:txEl>
                                          </p:spTgt>
                                        </p:tgtEl>
                                      </p:cBhvr>
                                    </p:animEffect>
                                    <p:anim calcmode="lin" valueType="num">
                                      <p:cBhvr>
                                        <p:cTn id="1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1000"/>
                                        <p:tgtEl>
                                          <p:spTgt spid="4">
                                            <p:txEl>
                                              <p:pRg st="1" end="1"/>
                                            </p:txEl>
                                          </p:spTgt>
                                        </p:tgtEl>
                                      </p:cBhvr>
                                    </p:animEffect>
                                    <p:anim calcmode="lin" valueType="num">
                                      <p:cBhvr>
                                        <p:cTn id="2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Effect transition="in" filter="fade">
                                      <p:cBhvr>
                                        <p:cTn id="36" dur="1000"/>
                                        <p:tgtEl>
                                          <p:spTgt spid="4">
                                            <p:txEl>
                                              <p:pRg st="3" end="3"/>
                                            </p:txEl>
                                          </p:spTgt>
                                        </p:tgtEl>
                                      </p:cBhvr>
                                    </p:animEffect>
                                    <p:anim calcmode="lin" valueType="num">
                                      <p:cBhvr>
                                        <p:cTn id="3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fade">
                                      <p:cBhvr>
                                        <p:cTn id="43" dur="1000"/>
                                        <p:tgtEl>
                                          <p:spTgt spid="4">
                                            <p:txEl>
                                              <p:pRg st="4" end="4"/>
                                            </p:txEl>
                                          </p:spTgt>
                                        </p:tgtEl>
                                      </p:cBhvr>
                                    </p:animEffect>
                                    <p:anim calcmode="lin" valueType="num">
                                      <p:cBhvr>
                                        <p:cTn id="4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6" fill="hold" display="0">
                  <p:stCondLst>
                    <p:cond delay="indefinite"/>
                  </p:stCondLst>
                  <p:endCondLst>
                    <p:cond evt="onStopAudio" delay="0">
                      <p:tgtEl>
                        <p:sldTgt/>
                      </p:tgtEl>
                    </p:cond>
                  </p:endCondLst>
                </p:cTn>
                <p:tgtEl>
                  <p:spTgt spid="5"/>
                </p:tgtEl>
              </p:cMediaNode>
            </p:audio>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DE419-D978-4611-A4F4-D3D5723808D6}"/>
              </a:ext>
            </a:extLst>
          </p:cNvPr>
          <p:cNvSpPr>
            <a:spLocks noGrp="1"/>
          </p:cNvSpPr>
          <p:nvPr>
            <p:ph type="title"/>
          </p:nvPr>
        </p:nvSpPr>
        <p:spPr/>
        <p:txBody>
          <a:bodyPr/>
          <a:lstStyle/>
          <a:p>
            <a:r>
              <a:rPr lang="en-GB" b="1" dirty="0"/>
              <a:t>What measures did we use?</a:t>
            </a:r>
          </a:p>
        </p:txBody>
      </p:sp>
      <p:sp>
        <p:nvSpPr>
          <p:cNvPr id="3" name="Content Placeholder 2">
            <a:extLst>
              <a:ext uri="{FF2B5EF4-FFF2-40B4-BE49-F238E27FC236}">
                <a16:creationId xmlns:a16="http://schemas.microsoft.com/office/drawing/2014/main" id="{8EC40458-B2D3-4520-A533-4304516ADF7F}"/>
              </a:ext>
            </a:extLst>
          </p:cNvPr>
          <p:cNvSpPr>
            <a:spLocks noGrp="1"/>
          </p:cNvSpPr>
          <p:nvPr>
            <p:ph idx="1"/>
          </p:nvPr>
        </p:nvSpPr>
        <p:spPr>
          <a:xfrm>
            <a:off x="995422" y="5461746"/>
            <a:ext cx="8680047" cy="1002555"/>
          </a:xfrm>
        </p:spPr>
        <p:txBody>
          <a:bodyPr>
            <a:normAutofit fontScale="92500" lnSpcReduction="20000"/>
          </a:bodyPr>
          <a:lstStyle/>
          <a:p>
            <a:r>
              <a:rPr lang="en-GB" dirty="0"/>
              <a:t>304 patients from 2005-2015 with 5 year </a:t>
            </a:r>
            <a:r>
              <a:rPr lang="en-GB" dirty="0" err="1"/>
              <a:t>followup</a:t>
            </a:r>
            <a:endParaRPr lang="en-GB" dirty="0"/>
          </a:p>
          <a:p>
            <a:pPr lvl="1"/>
            <a:r>
              <a:rPr lang="en-GB" dirty="0"/>
              <a:t>251 Wallace</a:t>
            </a:r>
          </a:p>
          <a:p>
            <a:pPr lvl="1"/>
            <a:r>
              <a:rPr lang="en-GB" dirty="0"/>
              <a:t>53 </a:t>
            </a:r>
            <a:r>
              <a:rPr lang="en-GB" dirty="0" err="1"/>
              <a:t>Brickers</a:t>
            </a:r>
            <a:endParaRPr lang="en-GB" dirty="0"/>
          </a:p>
          <a:p>
            <a:endParaRPr lang="en-GB" dirty="0"/>
          </a:p>
        </p:txBody>
      </p:sp>
      <p:pic>
        <p:nvPicPr>
          <p:cNvPr id="1026" name="Picture 2" descr="Ureteral Stents – What you need to know">
            <a:extLst>
              <a:ext uri="{FF2B5EF4-FFF2-40B4-BE49-F238E27FC236}">
                <a16:creationId xmlns:a16="http://schemas.microsoft.com/office/drawing/2014/main" id="{D6B1FBB1-5525-405A-93DB-FAE29DE2ED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504" y="1524000"/>
            <a:ext cx="381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reatinine Levels - Beaumont Hospital">
            <a:extLst>
              <a:ext uri="{FF2B5EF4-FFF2-40B4-BE49-F238E27FC236}">
                <a16:creationId xmlns:a16="http://schemas.microsoft.com/office/drawing/2014/main" id="{7B2C28FF-67FE-4386-A61C-4D5764F683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69846" y="1552575"/>
            <a:ext cx="5010248" cy="37528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etting out of a tight spot: an overview of ureteroenteric anastomotic  strictures | Nature Reviews Urology">
            <a:extLst>
              <a:ext uri="{FF2B5EF4-FFF2-40B4-BE49-F238E27FC236}">
                <a16:creationId xmlns:a16="http://schemas.microsoft.com/office/drawing/2014/main" id="{B4706A56-96D9-42F9-B858-05C1E82F16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5366" y="1451638"/>
            <a:ext cx="5814636" cy="38537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10+ Animal Combinations ideas | photoshopped animals, animal mashups, weird  animals">
            <a:extLst>
              <a:ext uri="{FF2B5EF4-FFF2-40B4-BE49-F238E27FC236}">
                <a16:creationId xmlns:a16="http://schemas.microsoft.com/office/drawing/2014/main" id="{79C57178-D089-41B3-AB8A-09D24059861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91670" y="1523999"/>
            <a:ext cx="3499672" cy="3781425"/>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3897EF3C-C34C-43E2-BE24-06AD2B81EA41}"/>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293760648"/>
      </p:ext>
    </p:extLst>
  </p:cSld>
  <p:clrMapOvr>
    <a:masterClrMapping/>
  </p:clrMapOvr>
  <mc:AlternateContent xmlns:mc="http://schemas.openxmlformats.org/markup-compatibility/2006" xmlns:p14="http://schemas.microsoft.com/office/powerpoint/2010/main">
    <mc:Choice Requires="p14">
      <p:transition spd="slow" p14:dur="2000" advTm="41202"/>
    </mc:Choice>
    <mc:Fallback xmlns="">
      <p:transition spd="slow" advTm="41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30"/>
                                        </p:tgtEl>
                                        <p:attrNameLst>
                                          <p:attrName>style.visibility</p:attrName>
                                        </p:attrNameLst>
                                      </p:cBhvr>
                                      <p:to>
                                        <p:strVal val="visible"/>
                                      </p:to>
                                    </p:set>
                                    <p:animEffect transition="in" filter="fade">
                                      <p:cBhvr>
                                        <p:cTn id="16" dur="500"/>
                                        <p:tgtEl>
                                          <p:spTgt spid="103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32"/>
                                        </p:tgtEl>
                                        <p:attrNameLst>
                                          <p:attrName>style.visibility</p:attrName>
                                        </p:attrNameLst>
                                      </p:cBhvr>
                                      <p:to>
                                        <p:strVal val="visible"/>
                                      </p:to>
                                    </p:set>
                                    <p:animEffect transition="in" filter="fade">
                                      <p:cBhvr>
                                        <p:cTn id="21" dur="500"/>
                                        <p:tgtEl>
                                          <p:spTgt spid="103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34"/>
                                        </p:tgtEl>
                                        <p:attrNameLst>
                                          <p:attrName>style.visibility</p:attrName>
                                        </p:attrNameLst>
                                      </p:cBhvr>
                                      <p:to>
                                        <p:strVal val="visible"/>
                                      </p:to>
                                    </p:set>
                                    <p:animEffect transition="in" filter="fade">
                                      <p:cBhvr>
                                        <p:cTn id="26"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E3B28-F789-4B23-9EBE-09BB714FA583}"/>
              </a:ext>
            </a:extLst>
          </p:cNvPr>
          <p:cNvSpPr>
            <a:spLocks noGrp="1"/>
          </p:cNvSpPr>
          <p:nvPr>
            <p:ph type="title"/>
          </p:nvPr>
        </p:nvSpPr>
        <p:spPr/>
        <p:txBody>
          <a:bodyPr/>
          <a:lstStyle/>
          <a:p>
            <a:r>
              <a:rPr lang="en-GB" b="1" dirty="0"/>
              <a:t>Data</a:t>
            </a:r>
          </a:p>
        </p:txBody>
      </p:sp>
      <p:sp>
        <p:nvSpPr>
          <p:cNvPr id="3" name="Content Placeholder 2">
            <a:extLst>
              <a:ext uri="{FF2B5EF4-FFF2-40B4-BE49-F238E27FC236}">
                <a16:creationId xmlns:a16="http://schemas.microsoft.com/office/drawing/2014/main" id="{E910CCF9-AB71-4940-99DB-00A4F9518DE7}"/>
              </a:ext>
            </a:extLst>
          </p:cNvPr>
          <p:cNvSpPr>
            <a:spLocks noGrp="1"/>
          </p:cNvSpPr>
          <p:nvPr>
            <p:ph idx="1"/>
          </p:nvPr>
        </p:nvSpPr>
        <p:spPr>
          <a:xfrm>
            <a:off x="803236" y="1401865"/>
            <a:ext cx="6754792" cy="4351338"/>
          </a:xfrm>
        </p:spPr>
        <p:txBody>
          <a:bodyPr>
            <a:normAutofit fontScale="70000" lnSpcReduction="20000"/>
          </a:bodyPr>
          <a:lstStyle/>
          <a:p>
            <a:r>
              <a:rPr lang="en-GB" dirty="0"/>
              <a:t>Stricture rates:</a:t>
            </a:r>
          </a:p>
          <a:p>
            <a:pPr lvl="1"/>
            <a:r>
              <a:rPr lang="en-GB" dirty="0"/>
              <a:t>16/304: 5.2%</a:t>
            </a:r>
          </a:p>
          <a:p>
            <a:pPr lvl="1"/>
            <a:r>
              <a:rPr lang="en-GB" dirty="0"/>
              <a:t>Wallace 12/251: 4.7%</a:t>
            </a:r>
          </a:p>
          <a:p>
            <a:pPr lvl="1"/>
            <a:r>
              <a:rPr lang="en-GB" dirty="0"/>
              <a:t>Bricker 4/53: 7.5% </a:t>
            </a:r>
          </a:p>
          <a:p>
            <a:r>
              <a:rPr lang="en-GB" dirty="0"/>
              <a:t>Duration to stricture?</a:t>
            </a:r>
          </a:p>
          <a:p>
            <a:pPr lvl="1"/>
            <a:r>
              <a:rPr lang="en-GB" dirty="0"/>
              <a:t>Average 5.5 months (1-12months)</a:t>
            </a:r>
          </a:p>
          <a:p>
            <a:r>
              <a:rPr lang="en-GB" dirty="0"/>
              <a:t>Laterality?</a:t>
            </a:r>
          </a:p>
          <a:p>
            <a:pPr lvl="1"/>
            <a:r>
              <a:rPr lang="en-GB" dirty="0"/>
              <a:t>LEFT: 69%</a:t>
            </a:r>
          </a:p>
          <a:p>
            <a:pPr lvl="1"/>
            <a:r>
              <a:rPr lang="en-GB" dirty="0"/>
              <a:t>RIGHT: 13%</a:t>
            </a:r>
          </a:p>
          <a:p>
            <a:pPr lvl="1"/>
            <a:r>
              <a:rPr lang="en-GB" dirty="0"/>
              <a:t>Both: 18%</a:t>
            </a:r>
          </a:p>
          <a:p>
            <a:r>
              <a:rPr lang="en-GB" dirty="0"/>
              <a:t>Management?</a:t>
            </a:r>
          </a:p>
          <a:p>
            <a:pPr lvl="1"/>
            <a:r>
              <a:rPr lang="en-GB" dirty="0"/>
              <a:t>8 Stents</a:t>
            </a:r>
          </a:p>
          <a:p>
            <a:pPr lvl="1"/>
            <a:r>
              <a:rPr lang="en-GB" dirty="0"/>
              <a:t>1 PCN</a:t>
            </a:r>
          </a:p>
          <a:p>
            <a:pPr lvl="1"/>
            <a:r>
              <a:rPr lang="en-GB" dirty="0"/>
              <a:t>4 reimplanted</a:t>
            </a:r>
          </a:p>
          <a:p>
            <a:pPr lvl="1"/>
            <a:r>
              <a:rPr lang="en-GB" dirty="0"/>
              <a:t>2 Nephrectomies</a:t>
            </a:r>
          </a:p>
          <a:p>
            <a:pPr lvl="1"/>
            <a:r>
              <a:rPr lang="en-GB" dirty="0"/>
              <a:t>1 revised</a:t>
            </a:r>
          </a:p>
        </p:txBody>
      </p:sp>
      <p:pic>
        <p:nvPicPr>
          <p:cNvPr id="2052" name="Picture 4" descr="Star Trek Data Laughing GIFs | Tenor">
            <a:extLst>
              <a:ext uri="{FF2B5EF4-FFF2-40B4-BE49-F238E27FC236}">
                <a16:creationId xmlns:a16="http://schemas.microsoft.com/office/drawing/2014/main" id="{FA37A913-3936-4EC9-B4F9-B76C91078FB4}"/>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342927" y="1401865"/>
            <a:ext cx="5785413" cy="433906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793A8E26-0F6D-4E65-842A-00B2071C6A6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861281391"/>
      </p:ext>
    </p:extLst>
  </p:cSld>
  <p:clrMapOvr>
    <a:masterClrMapping/>
  </p:clrMapOvr>
  <mc:AlternateContent xmlns:mc="http://schemas.openxmlformats.org/markup-compatibility/2006" xmlns:p14="http://schemas.microsoft.com/office/powerpoint/2010/main">
    <mc:Choice Requires="p14">
      <p:transition spd="slow" p14:dur="2000" advTm="48539"/>
    </mc:Choice>
    <mc:Fallback xmlns="">
      <p:transition spd="slow" advTm="485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 calcmode="lin" valueType="num">
                                      <p:cBhvr additive="base">
                                        <p:cTn id="53"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nodeType="click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 calcmode="lin" valueType="num">
                                      <p:cBhvr additive="base">
                                        <p:cTn id="65"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3">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nodeType="click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 calcmode="lin" valueType="num">
                                      <p:cBhvr additive="base">
                                        <p:cTn id="71" dur="500" fill="hold"/>
                                        <p:tgtEl>
                                          <p:spTgt spid="3">
                                            <p:txEl>
                                              <p:pRg st="14" end="14"/>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3">
                                            <p:txEl>
                                              <p:pRg st="14" end="14"/>
                                            </p:txEl>
                                          </p:spTgt>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8" fill="hold" nodeType="clickEffect">
                                  <p:stCondLst>
                                    <p:cond delay="0"/>
                                  </p:stCondLst>
                                  <p:childTnLst>
                                    <p:set>
                                      <p:cBhvr>
                                        <p:cTn id="76" dur="1" fill="hold">
                                          <p:stCondLst>
                                            <p:cond delay="0"/>
                                          </p:stCondLst>
                                        </p:cTn>
                                        <p:tgtEl>
                                          <p:spTgt spid="3">
                                            <p:txEl>
                                              <p:pRg st="15" end="15"/>
                                            </p:txEl>
                                          </p:spTgt>
                                        </p:tgtEl>
                                        <p:attrNameLst>
                                          <p:attrName>style.visibility</p:attrName>
                                        </p:attrNameLst>
                                      </p:cBhvr>
                                      <p:to>
                                        <p:strVal val="visible"/>
                                      </p:to>
                                    </p:set>
                                    <p:anim calcmode="lin" valueType="num">
                                      <p:cBhvr additive="base">
                                        <p:cTn id="77" dur="500" fill="hold"/>
                                        <p:tgtEl>
                                          <p:spTgt spid="3">
                                            <p:txEl>
                                              <p:pRg st="15" end="15"/>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3">
                                            <p:txEl>
                                              <p:pRg st="15" end="1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9"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BA52-3DCE-4740-AED2-E09CEC2ADFEC}"/>
              </a:ext>
            </a:extLst>
          </p:cNvPr>
          <p:cNvSpPr>
            <a:spLocks noGrp="1"/>
          </p:cNvSpPr>
          <p:nvPr>
            <p:ph type="title"/>
          </p:nvPr>
        </p:nvSpPr>
        <p:spPr/>
        <p:txBody>
          <a:bodyPr/>
          <a:lstStyle/>
          <a:p>
            <a:r>
              <a:rPr lang="en-GB" b="1" dirty="0"/>
              <a:t>Conclusion</a:t>
            </a:r>
          </a:p>
        </p:txBody>
      </p:sp>
      <p:sp>
        <p:nvSpPr>
          <p:cNvPr id="3" name="Content Placeholder 2">
            <a:extLst>
              <a:ext uri="{FF2B5EF4-FFF2-40B4-BE49-F238E27FC236}">
                <a16:creationId xmlns:a16="http://schemas.microsoft.com/office/drawing/2014/main" id="{C175E0FA-3437-4AD2-8459-7849D4CF61C7}"/>
              </a:ext>
            </a:extLst>
          </p:cNvPr>
          <p:cNvSpPr>
            <a:spLocks noGrp="1"/>
          </p:cNvSpPr>
          <p:nvPr>
            <p:ph idx="1"/>
          </p:nvPr>
        </p:nvSpPr>
        <p:spPr/>
        <p:txBody>
          <a:bodyPr/>
          <a:lstStyle/>
          <a:p>
            <a:pPr marL="0" indent="0">
              <a:buNone/>
            </a:pPr>
            <a:endParaRPr lang="en-GB" dirty="0"/>
          </a:p>
        </p:txBody>
      </p:sp>
      <p:pic>
        <p:nvPicPr>
          <p:cNvPr id="3074" name="Picture 2" descr="Time for Scots to re-evaluate true role of William Wallace in Scotland's  history, says expert Fiona Watson - Daily Record">
            <a:extLst>
              <a:ext uri="{FF2B5EF4-FFF2-40B4-BE49-F238E27FC236}">
                <a16:creationId xmlns:a16="http://schemas.microsoft.com/office/drawing/2014/main" id="{AC275B37-54B9-4F43-9DE4-D9B07E289E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825625"/>
            <a:ext cx="4946249" cy="370968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en Trump talks about 'fake news,' he probably means Russia coverage -  Poynter">
            <a:extLst>
              <a:ext uri="{FF2B5EF4-FFF2-40B4-BE49-F238E27FC236}">
                <a16:creationId xmlns:a16="http://schemas.microsoft.com/office/drawing/2014/main" id="{A17D96B9-7398-4452-9D47-39AE5BF97E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4449" y="1825625"/>
            <a:ext cx="5441733" cy="370968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erminator 3: The Rise Of The Machines? | Comms Business">
            <a:extLst>
              <a:ext uri="{FF2B5EF4-FFF2-40B4-BE49-F238E27FC236}">
                <a16:creationId xmlns:a16="http://schemas.microsoft.com/office/drawing/2014/main" id="{FC4465E1-68FF-4DF0-A804-CB023BA6EC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0362" y="1825625"/>
            <a:ext cx="7223483" cy="3709687"/>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02D1028B-774D-481E-AAF3-EBD3C6C5FF51}"/>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447667299"/>
      </p:ext>
    </p:extLst>
  </p:cSld>
  <p:clrMapOvr>
    <a:masterClrMapping/>
  </p:clrMapOvr>
  <mc:AlternateContent xmlns:mc="http://schemas.openxmlformats.org/markup-compatibility/2006" xmlns:p14="http://schemas.microsoft.com/office/powerpoint/2010/main">
    <mc:Choice Requires="p14">
      <p:transition spd="slow" p14:dur="2000" advTm="72223"/>
    </mc:Choice>
    <mc:Fallback xmlns="">
      <p:transition spd="slow" advTm="72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500"/>
                                        <p:tgtEl>
                                          <p:spTgt spid="307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76"/>
                                        </p:tgtEl>
                                        <p:attrNameLst>
                                          <p:attrName>style.visibility</p:attrName>
                                        </p:attrNameLst>
                                      </p:cBhvr>
                                      <p:to>
                                        <p:strVal val="visible"/>
                                      </p:to>
                                    </p:set>
                                    <p:animEffect transition="in" filter="fade">
                                      <p:cBhvr>
                                        <p:cTn id="16" dur="500"/>
                                        <p:tgtEl>
                                          <p:spTgt spid="307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78"/>
                                        </p:tgtEl>
                                        <p:attrNameLst>
                                          <p:attrName>style.visibility</p:attrName>
                                        </p:attrNameLst>
                                      </p:cBhvr>
                                      <p:to>
                                        <p:strVal val="visible"/>
                                      </p:to>
                                    </p:set>
                                    <p:animEffect transition="in" filter="fade">
                                      <p:cBhvr>
                                        <p:cTn id="21"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8|6.4"/>
</p:tagLst>
</file>

<file path=ppt/tags/tag2.xml><?xml version="1.0" encoding="utf-8"?>
<p:tagLst xmlns:a="http://schemas.openxmlformats.org/drawingml/2006/main" xmlns:r="http://schemas.openxmlformats.org/officeDocument/2006/relationships" xmlns:p="http://schemas.openxmlformats.org/presentationml/2006/main">
  <p:tag name="TIMING" val="|10.6|7.8"/>
</p:tagLst>
</file>

<file path=ppt/tags/tag3.xml><?xml version="1.0" encoding="utf-8"?>
<p:tagLst xmlns:a="http://schemas.openxmlformats.org/drawingml/2006/main" xmlns:r="http://schemas.openxmlformats.org/officeDocument/2006/relationships" xmlns:p="http://schemas.openxmlformats.org/presentationml/2006/main">
  <p:tag name="TIMING" val="|27.8|3.7"/>
</p:tagLst>
</file>

<file path=ppt/tags/tag4.xml><?xml version="1.0" encoding="utf-8"?>
<p:tagLst xmlns:a="http://schemas.openxmlformats.org/drawingml/2006/main" xmlns:r="http://schemas.openxmlformats.org/officeDocument/2006/relationships" xmlns:p="http://schemas.openxmlformats.org/presentationml/2006/main">
  <p:tag name="TIMING" val="|16|1.3|5.5|4.5|3.4|4.3"/>
</p:tagLst>
</file>

<file path=ppt/tags/tag5.xml><?xml version="1.0" encoding="utf-8"?>
<p:tagLst xmlns:a="http://schemas.openxmlformats.org/drawingml/2006/main" xmlns:r="http://schemas.openxmlformats.org/officeDocument/2006/relationships" xmlns:p="http://schemas.openxmlformats.org/presentationml/2006/main">
  <p:tag name="TIMING" val="|19.1|3.3|1.4|2"/>
</p:tagLst>
</file>

<file path=ppt/tags/tag6.xml><?xml version="1.0" encoding="utf-8"?>
<p:tagLst xmlns:a="http://schemas.openxmlformats.org/drawingml/2006/main" xmlns:r="http://schemas.openxmlformats.org/officeDocument/2006/relationships" xmlns:p="http://schemas.openxmlformats.org/presentationml/2006/main">
  <p:tag name="TIMING" val="|1.3|5|3.6|2.8|6.6|3.1|1.8|2.5|6.2|3.2|2.7|6"/>
</p:tagLst>
</file>

<file path=ppt/tags/tag7.xml><?xml version="1.0" encoding="utf-8"?>
<p:tagLst xmlns:a="http://schemas.openxmlformats.org/drawingml/2006/main" xmlns:r="http://schemas.openxmlformats.org/officeDocument/2006/relationships" xmlns:p="http://schemas.openxmlformats.org/presentationml/2006/main">
  <p:tag name="TIMING" val="|4.7|28|2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TotalTime>
  <Words>1457</Words>
  <Application>Microsoft Office PowerPoint</Application>
  <PresentationFormat>Widescreen</PresentationFormat>
  <Paragraphs>103</Paragraphs>
  <Slides>7</Slides>
  <Notes>5</Notes>
  <HiddenSlides>0</HiddenSlides>
  <MMClips>7</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&amp;quot</vt:lpstr>
      <vt:lpstr>Arial</vt:lpstr>
      <vt:lpstr>Arial</vt:lpstr>
      <vt:lpstr>Calibri</vt:lpstr>
      <vt:lpstr>Calibri Light</vt:lpstr>
      <vt:lpstr>interfaceregular</vt:lpstr>
      <vt:lpstr>Open Sans</vt:lpstr>
      <vt:lpstr>Roboto</vt:lpstr>
      <vt:lpstr>Sitka Text</vt:lpstr>
      <vt:lpstr>Times New Roman</vt:lpstr>
      <vt:lpstr>Office Theme</vt:lpstr>
      <vt:lpstr>Uretero-ileal anastomotic strictures rates:  Bricker versus Wallace; A single centre study</vt:lpstr>
      <vt:lpstr>Bricker Vs Wallace</vt:lpstr>
      <vt:lpstr>Uretero-ileal anastomotic stricture</vt:lpstr>
      <vt:lpstr>Background studies are limited…</vt:lpstr>
      <vt:lpstr>What measures did we use?</vt:lpstr>
      <vt:lpstr>Data</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Uretero-ileal strictures:  A single centre study  comparing Bricker versus Wallace uretero-ileal anastomosis in patients following urinary diversion</dc:title>
  <dc:creator>Yasmine Wilczek</dc:creator>
  <cp:lastModifiedBy>Debbie Wood</cp:lastModifiedBy>
  <cp:revision>19</cp:revision>
  <dcterms:created xsi:type="dcterms:W3CDTF">2020-11-06T14:50:29Z</dcterms:created>
  <dcterms:modified xsi:type="dcterms:W3CDTF">2020-11-07T13:22:29Z</dcterms:modified>
</cp:coreProperties>
</file>