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9"/>
  </p:notesMasterIdLst>
  <p:sldIdLst>
    <p:sldId id="256" r:id="rId2"/>
    <p:sldId id="257" r:id="rId3"/>
    <p:sldId id="263" r:id="rId4"/>
    <p:sldId id="262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54" d="100"/>
          <a:sy n="54" d="100"/>
        </p:scale>
        <p:origin x="6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46F2B-FCD1-3148-AEE1-DD24F4A787C8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3EFD3-6FB2-2142-91C5-BB8C62CDB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41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jac/dks401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[1]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Deepak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Batura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Guduru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Gopal Rao, The national burden of infections after prostate biopsy in England and Wales: a wake-up call for better prevention, </a:t>
            </a:r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 of Antimicrobial Chemotherapy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Volume 68, Issue 2, February 2013, Pages 247–249, 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https://doi.org/10.1093/jac/dks401</a:t>
            </a: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[2] Prostate Cancer UK. 2020. </a:t>
            </a:r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Prostate Biopsy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[online] Available at: &lt;https://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prostatecanceruk.org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/prostate-information/prostate-tests/prostate-biopsy&gt; [Accessed 5 November 2020].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[3] Evans, R., Loeb, A., Kaye, K., Cher, M. and Martin, E., 2017. Infection-Related Hospital Admissions After Prostate Biopsy in United States Men. </a:t>
            </a:r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 Forum Infectious Diseases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4(1).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3EFD3-6FB2-2142-91C5-BB8C62CDB8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84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[4]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Fasugba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O., Gardner, A., Mitchell, B. and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Mnatzaganian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G., 2015. Ciprofloxacin resistance in community- and hospital-acquired Escherichia coli urinary tract infections: a systematic review and meta-analysis of observational studies. </a:t>
            </a:r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BMC Infectious Diseases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15(1).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3EFD3-6FB2-2142-91C5-BB8C62CDB8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70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[5]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Skouteris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V.M., Crawford E.D.,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Mouraviev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V.,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Arangua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P.,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Metsinis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M.P.,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Skouteris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M.,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Zacharopoulos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G., Stone N.N. Transrectal Ultrasound-guided Versus Transperineal Mapping Prostate Biopsy: Complication Comparison. Rev. Urol. 2018;20:19–25.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10.3909/riu0785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[6] Walker JT, Singla N,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Roehrborn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CG. Reducing infectious complications following transrectal ultrasound-guided prostate biopsy: A systematic review. Rev Urol. 2016;18:73–89.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[7]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Kum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F., Jones, A. and Nigam, R., 2018. Factors influencing urinary retention after transperineal template biopsy of the prostate: outcomes from a regional cancer centre. </a:t>
            </a:r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World Journal of Urology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37(2), pp.337-342.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[8] Berger AP, 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Gozzi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C, Steiner H </a:t>
            </a:r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et al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Complication rate of transrectal ultrasound‐ guided prostate biopsy: a comparison among three protocols with 6, 10 and 15 cores. </a:t>
            </a:r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 Urol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2004; </a:t>
            </a:r>
            <a:r>
              <a:rPr lang="en-GB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171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1478–1480</a:t>
            </a:r>
          </a:p>
          <a:p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[9] 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Zaytoun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OM, Anil T, Moussa AS, </a:t>
            </a:r>
            <a:r>
              <a:rPr lang="en-GB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Jianbo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L, Fareed K, Jones JS. Morbidity of prostate biopsy after simplified versus complex preparation protocols: assessment of risk factors. </a:t>
            </a:r>
            <a:r>
              <a:rPr lang="en-GB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Urology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2011; </a:t>
            </a:r>
            <a:r>
              <a:rPr lang="en-GB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77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910–4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53EFD3-6FB2-2142-91C5-BB8C62CDB8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21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50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31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34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7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09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8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70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57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80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55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97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1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7" name="Rectangle 116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E3CA31-5FE3-4AE7-9DA9-23610AC7F3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76" r="2342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9" name="Rectangle 118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DD286B-FE99-AE48-9BB6-923EC40D4A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6238" y="1122363"/>
            <a:ext cx="4023360" cy="3204134"/>
          </a:xfrm>
        </p:spPr>
        <p:txBody>
          <a:bodyPr anchor="b">
            <a:noAutofit/>
          </a:bodyPr>
          <a:lstStyle/>
          <a:p>
            <a:pPr algn="ctr"/>
            <a:r>
              <a:rPr lang="en-GB" sz="3800" b="1" dirty="0"/>
              <a:t>TREXIT</a:t>
            </a:r>
            <a:r>
              <a:rPr lang="en-GB" sz="3800" dirty="0"/>
              <a:t>: </a:t>
            </a:r>
            <a:br>
              <a:rPr lang="en-GB" sz="3800" dirty="0"/>
            </a:br>
            <a:r>
              <a:rPr lang="en-GB" sz="3800" dirty="0"/>
              <a:t>Safe transition to local anaesthetic transperineal prostate biopsies </a:t>
            </a:r>
            <a:endParaRPr lang="en-US" sz="3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D211D5-DE83-4F4A-B693-873DE12B00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9124" y="4872922"/>
            <a:ext cx="4217588" cy="166380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000" i="1" dirty="0"/>
              <a:t>Vikram Sehgal, Ashwin Sachdeva, Tariq </a:t>
            </a:r>
            <a:r>
              <a:rPr lang="en-US" sz="2000" i="1" dirty="0" err="1"/>
              <a:t>Dosani</a:t>
            </a:r>
            <a:r>
              <a:rPr lang="en-US" sz="2000" i="1" dirty="0"/>
              <a:t>, Rahul </a:t>
            </a:r>
            <a:r>
              <a:rPr lang="en-US" sz="2000" i="1" dirty="0" err="1"/>
              <a:t>Gujadhar</a:t>
            </a:r>
            <a:r>
              <a:rPr lang="en-US" sz="2000" i="1" dirty="0"/>
              <a:t>, </a:t>
            </a:r>
            <a:br>
              <a:rPr lang="en-US" sz="2000" i="1" dirty="0"/>
            </a:br>
            <a:r>
              <a:rPr lang="en-US" sz="2000" i="1" dirty="0"/>
              <a:t>Edgar </a:t>
            </a:r>
            <a:r>
              <a:rPr lang="en-US" sz="2000" i="1" dirty="0" err="1"/>
              <a:t>Paez</a:t>
            </a:r>
            <a:r>
              <a:rPr lang="en-US" sz="2000" i="1" dirty="0"/>
              <a:t>, Bhavan Rai, </a:t>
            </a:r>
            <a:br>
              <a:rPr lang="en-US" sz="2000" i="1" dirty="0"/>
            </a:br>
            <a:r>
              <a:rPr lang="en-US" sz="2000" i="1" dirty="0" err="1"/>
              <a:t>Rajan</a:t>
            </a:r>
            <a:r>
              <a:rPr lang="en-US" sz="2000" i="1" dirty="0"/>
              <a:t> </a:t>
            </a:r>
            <a:r>
              <a:rPr lang="en-US" sz="2000" i="1" dirty="0" err="1"/>
              <a:t>Veeratterapillay</a:t>
            </a:r>
            <a:endParaRPr lang="en-US" sz="2000" i="1" dirty="0"/>
          </a:p>
          <a:p>
            <a:pPr algn="ctr"/>
            <a:r>
              <a:rPr lang="en-US" sz="2000" dirty="0"/>
              <a:t>Freeman Hospital, Newcastle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DE89128-4AE4-E642-B602-EABB6B2E80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26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0153"/>
    </mc:Choice>
    <mc:Fallback xmlns="">
      <p:transition spd="slow" advTm="20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806C5-04C7-5B47-A8CD-14E60D8B5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Transrectal ultrasound guided Biopsy (TRUS-Bx)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08FC7-E307-954E-802E-52F837ABE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Historically TRUS-Bx was the gold standard</a:t>
            </a:r>
          </a:p>
          <a:p>
            <a:r>
              <a:rPr lang="en-US" dirty="0"/>
              <a:t>Risk of urosepsis</a:t>
            </a:r>
          </a:p>
          <a:p>
            <a:pPr lvl="1"/>
            <a:r>
              <a:rPr lang="en-US" dirty="0"/>
              <a:t>Ranging between1-3%</a:t>
            </a:r>
            <a:r>
              <a:rPr lang="en-US" baseline="30000" dirty="0"/>
              <a:t>[1,2,3]</a:t>
            </a:r>
          </a:p>
          <a:p>
            <a:pPr lvl="1"/>
            <a:r>
              <a:rPr lang="en-US" dirty="0"/>
              <a:t>Due to introduction of rectal flora</a:t>
            </a:r>
          </a:p>
          <a:p>
            <a:r>
              <a:rPr lang="en-US" dirty="0"/>
              <a:t>Necessitating the use of broad-spectrum antibiotics </a:t>
            </a:r>
            <a:br>
              <a:rPr lang="en-US" dirty="0"/>
            </a:br>
            <a:r>
              <a:rPr lang="en-US" dirty="0"/>
              <a:t>(often oral ciprofloxacin and metronidazole suppositories)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28F4EF8-610D-3740-9896-5277640859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7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87"/>
    </mc:Choice>
    <mc:Fallback xmlns="">
      <p:transition spd="slow" advTm="30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8E0D4F-38A7-AB40-9B2B-10EAFB830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en-US" sz="2800"/>
              <a:t>Antibiotic Usage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BAA39-8735-2946-A632-8DC1AD01C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3412219" cy="3560251"/>
          </a:xfrm>
        </p:spPr>
        <p:txBody>
          <a:bodyPr>
            <a:normAutofit/>
          </a:bodyPr>
          <a:lstStyle/>
          <a:p>
            <a:r>
              <a:rPr lang="en-US" sz="2400" dirty="0"/>
              <a:t>Fluoroquinolones – specifically ciprofloxacin</a:t>
            </a:r>
          </a:p>
          <a:p>
            <a:r>
              <a:rPr lang="en-US" sz="2400" dirty="0"/>
              <a:t>Rising antibiotic resistance</a:t>
            </a:r>
          </a:p>
          <a:p>
            <a:r>
              <a:rPr lang="en-US" sz="2400" dirty="0"/>
              <a:t>Need for antibiotic stewardship</a:t>
            </a:r>
          </a:p>
        </p:txBody>
      </p:sp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D4B56C2F-127E-1942-AFCB-2FEFCE010A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1" t="2083" r="1136" b="-417"/>
          <a:stretch/>
        </p:blipFill>
        <p:spPr>
          <a:xfrm>
            <a:off x="5120640" y="1012139"/>
            <a:ext cx="6656832" cy="47331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7D389B-6D8B-BC45-97CB-79748F7EA35B}"/>
              </a:ext>
            </a:extLst>
          </p:cNvPr>
          <p:cNvSpPr txBox="1"/>
          <p:nvPr/>
        </p:nvSpPr>
        <p:spPr>
          <a:xfrm>
            <a:off x="11777471" y="633619"/>
            <a:ext cx="655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[1]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5FF7AFA-03D7-F145-92E5-CE5EB4E7E4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0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49"/>
    </mc:Choice>
    <mc:Fallback xmlns="">
      <p:transition spd="slow" advTm="34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C2420-0BC4-1840-82C3-7F620BFD7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Transperineal Biopsy (TP-Bx) introduced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BADEF-208B-074D-BE2A-905F8AA70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Switched locally to LA TP prostate biopsy in July 2019</a:t>
            </a:r>
          </a:p>
          <a:p>
            <a:r>
              <a:rPr lang="en-US" dirty="0"/>
              <a:t>Rationale</a:t>
            </a:r>
          </a:p>
          <a:p>
            <a:pPr lvl="1"/>
            <a:r>
              <a:rPr lang="en-US" dirty="0"/>
              <a:t>Reduced sepsis risk</a:t>
            </a:r>
          </a:p>
          <a:p>
            <a:pPr lvl="1"/>
            <a:r>
              <a:rPr lang="en-US" dirty="0"/>
              <a:t>Reduced antibiotic requirement</a:t>
            </a:r>
          </a:p>
          <a:p>
            <a:r>
              <a:rPr lang="en-US" dirty="0"/>
              <a:t>However there are still ongoing doubts regarding risk of urinary retention</a:t>
            </a:r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D7C863F-5798-4843-94FF-1AC014C02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9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85"/>
    </mc:Choice>
    <mc:Fallback xmlns="">
      <p:transition spd="slow" advTm="274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D52B8-7A15-6042-B038-6679233E1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F338D-6075-7649-9689-5DEB2F4A9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months before = TRUS (n=125)</a:t>
            </a:r>
          </a:p>
          <a:p>
            <a:r>
              <a:rPr lang="en-US" dirty="0"/>
              <a:t>3 months after = TP (n=142)</a:t>
            </a:r>
          </a:p>
          <a:p>
            <a:endParaRPr lang="en-US" dirty="0"/>
          </a:p>
          <a:p>
            <a:r>
              <a:rPr lang="en-US" dirty="0"/>
              <a:t>Data collection (at 30-day follow-up)</a:t>
            </a:r>
          </a:p>
          <a:p>
            <a:pPr lvl="1"/>
            <a:r>
              <a:rPr lang="en-US" dirty="0"/>
              <a:t>Incidence of urosepsis</a:t>
            </a:r>
          </a:p>
          <a:p>
            <a:pPr lvl="1"/>
            <a:r>
              <a:rPr lang="en-US" dirty="0"/>
              <a:t>Incidence of urinary retention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5016D21-24FB-1A4F-AE30-6361173C7C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5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505"/>
    </mc:Choice>
    <mc:Fallback xmlns="">
      <p:transition spd="slow" advTm="49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D1B1C-2701-BA4E-9A2E-AABEE58D0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8C720-F3D4-3E45-A67B-C928485ED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299" y="2181139"/>
            <a:ext cx="10604665" cy="1389411"/>
          </a:xfrm>
        </p:spPr>
        <p:txBody>
          <a:bodyPr>
            <a:normAutofit/>
          </a:bodyPr>
          <a:lstStyle/>
          <a:p>
            <a:r>
              <a:rPr lang="en-US" b="1" dirty="0"/>
              <a:t>TP – no patients had sepsis or urinary retention</a:t>
            </a:r>
          </a:p>
          <a:p>
            <a:r>
              <a:rPr lang="en-US" dirty="0"/>
              <a:t>TRUS - 1 patient had sepsis (0.7%) and no urinary retention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074039D-9351-BF4E-A086-77B1F3BAD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735645"/>
              </p:ext>
            </p:extLst>
          </p:nvPr>
        </p:nvGraphicFramePr>
        <p:xfrm>
          <a:off x="2570205" y="4650819"/>
          <a:ext cx="5766380" cy="1681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4783">
                  <a:extLst>
                    <a:ext uri="{9D8B030D-6E8A-4147-A177-3AD203B41FA5}">
                      <a16:colId xmlns:a16="http://schemas.microsoft.com/office/drawing/2014/main" val="311624878"/>
                    </a:ext>
                  </a:extLst>
                </a:gridCol>
                <a:gridCol w="1480613">
                  <a:extLst>
                    <a:ext uri="{9D8B030D-6E8A-4147-A177-3AD203B41FA5}">
                      <a16:colId xmlns:a16="http://schemas.microsoft.com/office/drawing/2014/main" val="1350629648"/>
                    </a:ext>
                  </a:extLst>
                </a:gridCol>
                <a:gridCol w="2020984">
                  <a:extLst>
                    <a:ext uri="{9D8B030D-6E8A-4147-A177-3AD203B41FA5}">
                      <a16:colId xmlns:a16="http://schemas.microsoft.com/office/drawing/2014/main" val="332248628"/>
                    </a:ext>
                  </a:extLst>
                </a:gridCol>
              </a:tblGrid>
              <a:tr h="51430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Transrectal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Transperineal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08142"/>
                  </a:ext>
                </a:extLst>
              </a:tr>
              <a:tr h="597678">
                <a:tc>
                  <a:txBody>
                    <a:bodyPr/>
                    <a:lstStyle/>
                    <a:p>
                      <a:r>
                        <a:rPr lang="en-US" b="1" dirty="0"/>
                        <a:t>Urosepsis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1-3%</a:t>
                      </a:r>
                      <a:r>
                        <a:rPr lang="en-US" baseline="30000" dirty="0"/>
                        <a:t>[1,2,3]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&lt;1%</a:t>
                      </a:r>
                      <a:r>
                        <a:rPr lang="en-GB" baseline="30000" dirty="0"/>
                        <a:t>[5,6]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009480"/>
                  </a:ext>
                </a:extLst>
              </a:tr>
              <a:tr h="569838">
                <a:tc>
                  <a:txBody>
                    <a:bodyPr/>
                    <a:lstStyle/>
                    <a:p>
                      <a:r>
                        <a:rPr lang="en-US" b="1" dirty="0"/>
                        <a:t>Urinary retention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 &lt;1%</a:t>
                      </a:r>
                      <a:r>
                        <a:rPr lang="en-GB" baseline="30000" dirty="0"/>
                        <a:t>[8,9]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1.6-11.4%</a:t>
                      </a:r>
                      <a:r>
                        <a:rPr lang="en-GB" baseline="30000" dirty="0"/>
                        <a:t>[7]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39140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722D703-2C13-0F4F-8DF2-3132655747FA}"/>
              </a:ext>
            </a:extLst>
          </p:cNvPr>
          <p:cNvSpPr txBox="1"/>
          <p:nvPr/>
        </p:nvSpPr>
        <p:spPr>
          <a:xfrm>
            <a:off x="897299" y="4071382"/>
            <a:ext cx="5989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Comparison with existing literature: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5C751C9F-45AB-5447-9FD1-31C194210B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1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93"/>
    </mc:Choice>
    <mc:Fallback xmlns="">
      <p:transition spd="slow" advTm="51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C9025-597D-894F-9EBE-63F0050B2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5BB01-05EA-8341-88AD-A6F379D3F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Safe introduction of LA TP prostate biopsy at Freeman Hospital</a:t>
            </a:r>
          </a:p>
          <a:p>
            <a:r>
              <a:rPr lang="en-US" dirty="0"/>
              <a:t>Transition has not come at the expense of morbidity</a:t>
            </a:r>
          </a:p>
          <a:p>
            <a:r>
              <a:rPr lang="en-US" dirty="0"/>
              <a:t>Reduced antibiotic usage - 3 days </a:t>
            </a:r>
            <a:r>
              <a:rPr lang="en-US" dirty="0">
                <a:sym typeface="Wingdings" pitchFamily="2" charset="2"/>
              </a:rPr>
              <a:t> 1 stat dose</a:t>
            </a:r>
            <a:endParaRPr lang="en-US" dirty="0"/>
          </a:p>
          <a:p>
            <a:endParaRPr lang="en-US" b="1" dirty="0"/>
          </a:p>
          <a:p>
            <a:r>
              <a:rPr lang="en-US" b="1" dirty="0"/>
              <a:t>Future goal</a:t>
            </a:r>
            <a:r>
              <a:rPr lang="en-US" dirty="0"/>
              <a:t>: Eliminate use of prophylactic antibiotics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52BA5F4-4735-EB4D-92C0-D4FB004FC6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6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32"/>
    </mc:Choice>
    <mc:Fallback xmlns="">
      <p:transition spd="slow" advTm="39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666</Words>
  <Application>Microsoft Office PowerPoint</Application>
  <PresentationFormat>Widescreen</PresentationFormat>
  <Paragraphs>57</Paragraphs>
  <Slides>7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Avenir Next LT Pro</vt:lpstr>
      <vt:lpstr>Calibri</vt:lpstr>
      <vt:lpstr>AccentBoxVTI</vt:lpstr>
      <vt:lpstr>TREXIT:  Safe transition to local anaesthetic transperineal prostate biopsies </vt:lpstr>
      <vt:lpstr>Transrectal ultrasound guided Biopsy (TRUS-Bx)</vt:lpstr>
      <vt:lpstr>Antibiotic Usage</vt:lpstr>
      <vt:lpstr>Transperineal Biopsy (TP-Bx) introduced</vt:lpstr>
      <vt:lpstr>Methodology</vt:lpstr>
      <vt:lpstr>Findings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Transperineal v Transrectal Biopsies</dc:title>
  <dc:creator>SEHGAL Vikram</dc:creator>
  <cp:lastModifiedBy>Debbie Wood</cp:lastModifiedBy>
  <cp:revision>18</cp:revision>
  <dcterms:created xsi:type="dcterms:W3CDTF">2020-11-04T20:49:56Z</dcterms:created>
  <dcterms:modified xsi:type="dcterms:W3CDTF">2020-11-07T11:40:08Z</dcterms:modified>
</cp:coreProperties>
</file>