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8" d="100"/>
          <a:sy n="68" d="100"/>
        </p:scale>
        <p:origin x="8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solidFill>
                <a:latin typeface="+mn-lt"/>
                <a:ea typeface="+mn-ea"/>
                <a:cs typeface="+mn-cs"/>
              </a:defRPr>
            </a:pPr>
            <a:r>
              <a:rPr lang="en-US"/>
              <a:t>Number of core biopsies</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5"/>
            </a:soli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invertIfNegative val="0"/>
          <c:cat>
            <c:numRef>
              <c:f>Sheet1!$A$2:$A$7</c:f>
              <c:numCache>
                <c:formatCode>General</c:formatCode>
                <c:ptCount val="6"/>
                <c:pt idx="0">
                  <c:v>0</c:v>
                </c:pt>
                <c:pt idx="1">
                  <c:v>1</c:v>
                </c:pt>
                <c:pt idx="2">
                  <c:v>2</c:v>
                </c:pt>
                <c:pt idx="3">
                  <c:v>3</c:v>
                </c:pt>
                <c:pt idx="4">
                  <c:v>4</c:v>
                </c:pt>
                <c:pt idx="5">
                  <c:v>5</c:v>
                </c:pt>
              </c:numCache>
            </c:numRef>
          </c:cat>
          <c:val>
            <c:numRef>
              <c:f>Sheet1!$B$2:$B$7</c:f>
              <c:numCache>
                <c:formatCode>General</c:formatCode>
                <c:ptCount val="6"/>
                <c:pt idx="0">
                  <c:v>27</c:v>
                </c:pt>
                <c:pt idx="1">
                  <c:v>181</c:v>
                </c:pt>
                <c:pt idx="2">
                  <c:v>70</c:v>
                </c:pt>
                <c:pt idx="3">
                  <c:v>40</c:v>
                </c:pt>
                <c:pt idx="4">
                  <c:v>13</c:v>
                </c:pt>
                <c:pt idx="5">
                  <c:v>3</c:v>
                </c:pt>
              </c:numCache>
            </c:numRef>
          </c:val>
          <c:extLst>
            <c:ext xmlns:c16="http://schemas.microsoft.com/office/drawing/2014/chart" uri="{C3380CC4-5D6E-409C-BE32-E72D297353CC}">
              <c16:uniqueId val="{00000000-4616-46D9-9E69-75B83115D1E8}"/>
            </c:ext>
          </c:extLst>
        </c:ser>
        <c:dLbls>
          <c:showLegendKey val="0"/>
          <c:showVal val="0"/>
          <c:showCatName val="0"/>
          <c:showSerName val="0"/>
          <c:showPercent val="0"/>
          <c:showBubbleSize val="0"/>
        </c:dLbls>
        <c:gapWidth val="100"/>
        <c:overlap val="-24"/>
        <c:axId val="1507835519"/>
        <c:axId val="1507497663"/>
      </c:barChart>
      <c:catAx>
        <c:axId val="1507835519"/>
        <c:scaling>
          <c:orientation val="minMax"/>
        </c:scaling>
        <c:delete val="0"/>
        <c:axPos val="b"/>
        <c:title>
          <c:tx>
            <c:rich>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r>
                  <a:rPr lang="en-US"/>
                  <a:t>Number of cores</a:t>
                </a:r>
              </a:p>
            </c:rich>
          </c:tx>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accent5"/>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507497663"/>
        <c:crosses val="autoZero"/>
        <c:auto val="1"/>
        <c:lblAlgn val="ctr"/>
        <c:lblOffset val="100"/>
        <c:noMultiLvlLbl val="0"/>
      </c:catAx>
      <c:valAx>
        <c:axId val="15074976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197" b="0" i="0" u="none" strike="noStrike" kern="1200" baseline="0">
                    <a:solidFill>
                      <a:schemeClr val="tx1"/>
                    </a:solidFill>
                    <a:latin typeface="+mn-lt"/>
                    <a:ea typeface="+mn-ea"/>
                    <a:cs typeface="+mn-cs"/>
                  </a:defRPr>
                </a:pPr>
                <a:r>
                  <a:rPr lang="en-US"/>
                  <a:t>N</a:t>
                </a:r>
              </a:p>
            </c:rich>
          </c:tx>
          <c:overlay val="0"/>
          <c:spPr>
            <a:noFill/>
            <a:ln>
              <a:noFill/>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solidFill>
              <a:schemeClr val="accent5"/>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5078355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01-7FB1-47C0-9AAF-7C923E6C0EE2}"/>
              </c:ext>
            </c:extLst>
          </c:dPt>
          <c:dPt>
            <c:idx val="1"/>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03-7FB1-47C0-9AAF-7C923E6C0EE2}"/>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7FB1-47C0-9AAF-7C923E6C0EE2}"/>
              </c:ext>
            </c:extLst>
          </c:dPt>
          <c:dLbls>
            <c:dLbl>
              <c:idx val="0"/>
              <c:layout>
                <c:manualLayout>
                  <c:x val="-0.18935945835942478"/>
                  <c:y val="0.17445805144886617"/>
                </c:manualLayout>
              </c:layout>
              <c:tx>
                <c:rich>
                  <a:bodyPr/>
                  <a:lstStyle/>
                  <a:p>
                    <a:r>
                      <a:rPr lang="en-US" dirty="0"/>
                      <a:t>Benign,</a:t>
                    </a:r>
                    <a:r>
                      <a:rPr lang="en-US" baseline="0" dirty="0"/>
                      <a:t> 19% (n=63)</a:t>
                    </a:r>
                    <a:endParaRPr lang="en-US" dirty="0"/>
                  </a:p>
                </c:rich>
              </c:tx>
              <c:dLblPos val="bestFit"/>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FB1-47C0-9AAF-7C923E6C0EE2}"/>
                </c:ext>
              </c:extLst>
            </c:dLbl>
            <c:dLbl>
              <c:idx val="1"/>
              <c:layout>
                <c:manualLayout>
                  <c:x val="-5.293108887168109E-2"/>
                  <c:y val="1.1594228562131874E-2"/>
                </c:manualLayout>
              </c:layout>
              <c:tx>
                <c:rich>
                  <a:bodyPr/>
                  <a:lstStyle/>
                  <a:p>
                    <a:r>
                      <a:rPr lang="en-US"/>
                      <a:t>Non-diagnostic, 9%</a:t>
                    </a:r>
                    <a:r>
                      <a:rPr lang="en-US" baseline="0"/>
                      <a:t> (n=30)</a:t>
                    </a:r>
                    <a:endParaRPr lang="en-US" dirty="0"/>
                  </a:p>
                </c:rich>
              </c:tx>
              <c:dLblPos val="bestFit"/>
              <c:showLegendKey val="0"/>
              <c:showVal val="0"/>
              <c:showCatName val="1"/>
              <c:showSerName val="0"/>
              <c:showPercent val="0"/>
              <c:showBubbleSize val="0"/>
              <c:extLst>
                <c:ext xmlns:c15="http://schemas.microsoft.com/office/drawing/2012/chart" uri="{CE6537A1-D6FC-4f65-9D91-7224C49458BB}">
                  <c15:layout>
                    <c:manualLayout>
                      <c:w val="0.21712178395359555"/>
                      <c:h val="0.18502484082284049"/>
                    </c:manualLayout>
                  </c15:layout>
                  <c15:showDataLabelsRange val="0"/>
                </c:ext>
                <c:ext xmlns:c16="http://schemas.microsoft.com/office/drawing/2014/chart" uri="{C3380CC4-5D6E-409C-BE32-E72D297353CC}">
                  <c16:uniqueId val="{00000003-7FB1-47C0-9AAF-7C923E6C0EE2}"/>
                </c:ext>
              </c:extLst>
            </c:dLbl>
            <c:dLbl>
              <c:idx val="2"/>
              <c:layout>
                <c:manualLayout>
                  <c:x val="0.23938430551222392"/>
                  <c:y val="-0.23969998852452115"/>
                </c:manualLayout>
              </c:layout>
              <c:tx>
                <c:rich>
                  <a:bodyPr/>
                  <a:lstStyle/>
                  <a:p>
                    <a:r>
                      <a:rPr lang="en-US" dirty="0"/>
                      <a:t>Malignant,</a:t>
                    </a:r>
                    <a:r>
                      <a:rPr lang="en-US" baseline="0" dirty="0"/>
                      <a:t> 72% (n=241)</a:t>
                    </a:r>
                    <a:endParaRPr lang="en-US" dirty="0"/>
                  </a:p>
                </c:rich>
              </c:tx>
              <c:dLblPos val="bestFit"/>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7FB1-47C0-9AAF-7C923E6C0EE2}"/>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in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Benign</c:v>
                </c:pt>
                <c:pt idx="1">
                  <c:v>Non-diagnostic</c:v>
                </c:pt>
                <c:pt idx="2">
                  <c:v>Malignant</c:v>
                </c:pt>
              </c:strCache>
            </c:strRef>
          </c:cat>
          <c:val>
            <c:numRef>
              <c:f>Sheet1!$B$2:$B$4</c:f>
              <c:numCache>
                <c:formatCode>General</c:formatCode>
                <c:ptCount val="3"/>
                <c:pt idx="0">
                  <c:v>63</c:v>
                </c:pt>
                <c:pt idx="1">
                  <c:v>30</c:v>
                </c:pt>
                <c:pt idx="2">
                  <c:v>241</c:v>
                </c:pt>
              </c:numCache>
            </c:numRef>
          </c:val>
          <c:extLst>
            <c:ext xmlns:c16="http://schemas.microsoft.com/office/drawing/2014/chart" uri="{C3380CC4-5D6E-409C-BE32-E72D297353CC}">
              <c16:uniqueId val="{00000006-7FB1-47C0-9AAF-7C923E6C0EE2}"/>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9A2-49C5-A9E5-27BFBC15862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9A2-49C5-A9E5-27BFBC15862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9A2-49C5-A9E5-27BFBC158620}"/>
              </c:ext>
            </c:extLst>
          </c:dPt>
          <c:dPt>
            <c:idx val="3"/>
            <c:bubble3D val="0"/>
            <c:spPr>
              <a:solidFill>
                <a:srgbClr val="00B0F0"/>
              </a:solidFill>
              <a:ln w="19050">
                <a:solidFill>
                  <a:schemeClr val="lt1"/>
                </a:solidFill>
              </a:ln>
              <a:effectLst/>
            </c:spPr>
            <c:extLst>
              <c:ext xmlns:c16="http://schemas.microsoft.com/office/drawing/2014/chart" uri="{C3380CC4-5D6E-409C-BE32-E72D297353CC}">
                <c16:uniqueId val="{00000007-49A2-49C5-A9E5-27BFBC158620}"/>
              </c:ext>
            </c:extLst>
          </c:dPt>
          <c:dLbls>
            <c:delete val="1"/>
          </c:dLbls>
          <c:cat>
            <c:strRef>
              <c:f>Sheet1!$A$2:$A$5</c:f>
              <c:strCache>
                <c:ptCount val="4"/>
                <c:pt idx="0">
                  <c:v>Haematoma</c:v>
                </c:pt>
                <c:pt idx="1">
                  <c:v>Haemorrhage</c:v>
                </c:pt>
                <c:pt idx="2">
                  <c:v>Pneumothorax</c:v>
                </c:pt>
                <c:pt idx="3">
                  <c:v>Vasovagal episode</c:v>
                </c:pt>
              </c:strCache>
            </c:strRef>
          </c:cat>
          <c:val>
            <c:numRef>
              <c:f>Sheet1!$B$2:$B$5</c:f>
              <c:numCache>
                <c:formatCode>General</c:formatCode>
                <c:ptCount val="4"/>
                <c:pt idx="0">
                  <c:v>7</c:v>
                </c:pt>
                <c:pt idx="1">
                  <c:v>3</c:v>
                </c:pt>
                <c:pt idx="2">
                  <c:v>1</c:v>
                </c:pt>
                <c:pt idx="3">
                  <c:v>1</c:v>
                </c:pt>
              </c:numCache>
            </c:numRef>
          </c:val>
          <c:extLst>
            <c:ext xmlns:c16="http://schemas.microsoft.com/office/drawing/2014/chart" uri="{C3380CC4-5D6E-409C-BE32-E72D297353CC}">
              <c16:uniqueId val="{00000008-49A2-49C5-A9E5-27BFBC158620}"/>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0.27284</cdr:x>
      <cdr:y>0.11893</cdr:y>
    </cdr:from>
    <cdr:to>
      <cdr:x>0.41344</cdr:x>
      <cdr:y>0.18867</cdr:y>
    </cdr:to>
    <cdr:sp macro="" textlink="">
      <cdr:nvSpPr>
        <cdr:cNvPr id="3" name="TextBox 1">
          <a:extLst xmlns:a="http://schemas.openxmlformats.org/drawingml/2006/main">
            <a:ext uri="{FF2B5EF4-FFF2-40B4-BE49-F238E27FC236}">
              <a16:creationId xmlns:a16="http://schemas.microsoft.com/office/drawing/2014/main" id="{9FA9BDF2-C9E7-4EB0-BB0C-A7D14E01082D}"/>
            </a:ext>
          </a:extLst>
        </cdr:cNvPr>
        <cdr:cNvSpPr txBox="1"/>
      </cdr:nvSpPr>
      <cdr:spPr>
        <a:xfrm xmlns:a="http://schemas.openxmlformats.org/drawingml/2006/main">
          <a:off x="1719892" y="503789"/>
          <a:ext cx="886266" cy="29542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100" dirty="0"/>
            <a:t>181 (54.2%)</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109D92-EC2D-4CCA-8BC4-2A511B8D1AFA}" type="datetimeFigureOut">
              <a:rPr lang="en-US" smtClean="0"/>
              <a:t>10/24/2020</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A502BA09-1AA4-4760-B566-7A3F2ED9624C}"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64398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109D92-EC2D-4CCA-8BC4-2A511B8D1AFA}"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BA09-1AA4-4760-B566-7A3F2ED9624C}"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54621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109D92-EC2D-4CCA-8BC4-2A511B8D1AFA}"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BA09-1AA4-4760-B566-7A3F2ED9624C}"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6708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109D92-EC2D-4CCA-8BC4-2A511B8D1AFA}"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BA09-1AA4-4760-B566-7A3F2ED9624C}"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50985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109D92-EC2D-4CCA-8BC4-2A511B8D1AFA}"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02BA09-1AA4-4760-B566-7A3F2ED9624C}"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4885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109D92-EC2D-4CCA-8BC4-2A511B8D1AFA}" type="datetimeFigureOut">
              <a:rPr lang="en-US" smtClean="0"/>
              <a:t>10/24/2020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BA09-1AA4-4760-B566-7A3F2ED9624C}"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4130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109D92-EC2D-4CCA-8BC4-2A511B8D1AFA}" type="datetimeFigureOut">
              <a:rPr lang="en-US" smtClean="0"/>
              <a:t>10/24/2020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02BA09-1AA4-4760-B566-7A3F2ED9624C}"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95620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109D92-EC2D-4CCA-8BC4-2A511B8D1AFA}" type="datetimeFigureOut">
              <a:rPr lang="en-US" smtClean="0"/>
              <a:t>10/24/2020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02BA09-1AA4-4760-B566-7A3F2ED9624C}"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4363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109D92-EC2D-4CCA-8BC4-2A511B8D1AFA}" type="datetimeFigureOut">
              <a:rPr lang="en-US" smtClean="0"/>
              <a:t>10/24/2020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02BA09-1AA4-4760-B566-7A3F2ED9624C}" type="slidenum">
              <a:rPr lang="en-US" smtClean="0"/>
              <a:t>‹#›</a:t>
            </a:fld>
            <a:endParaRPr lang="en-US"/>
          </a:p>
        </p:txBody>
      </p:sp>
    </p:spTree>
    <p:extLst>
      <p:ext uri="{BB962C8B-B14F-4D97-AF65-F5344CB8AC3E}">
        <p14:creationId xmlns:p14="http://schemas.microsoft.com/office/powerpoint/2010/main" val="1453110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109D92-EC2D-4CCA-8BC4-2A511B8D1AFA}" type="datetimeFigureOut">
              <a:rPr lang="en-US" smtClean="0"/>
              <a:t>10/24/2020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02BA09-1AA4-4760-B566-7A3F2ED9624C}"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3014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7C109D92-EC2D-4CCA-8BC4-2A511B8D1AFA}" type="datetimeFigureOut">
              <a:rPr lang="en-US" smtClean="0"/>
              <a:t>10/24/2020</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A502BA09-1AA4-4760-B566-7A3F2ED9624C}"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81510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C109D92-EC2D-4CCA-8BC4-2A511B8D1AFA}" type="datetimeFigureOut">
              <a:rPr lang="en-US" smtClean="0"/>
              <a:t>10/24/2020</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A502BA09-1AA4-4760-B566-7A3F2ED9624C}"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5913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5.png"/><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6.png"/><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944D-3149-45F5-B061-00F505F74039}"/>
              </a:ext>
            </a:extLst>
          </p:cNvPr>
          <p:cNvSpPr>
            <a:spLocks noGrp="1"/>
          </p:cNvSpPr>
          <p:nvPr>
            <p:ph type="ctrTitle"/>
          </p:nvPr>
        </p:nvSpPr>
        <p:spPr/>
        <p:txBody>
          <a:bodyPr>
            <a:noAutofit/>
          </a:bodyPr>
          <a:lstStyle/>
          <a:p>
            <a:r>
              <a:rPr lang="en-GB" sz="4800" dirty="0"/>
              <a:t>Detection rate and complication rate of renal mass biopsy</a:t>
            </a:r>
            <a:endParaRPr lang="en-US" sz="4800" dirty="0"/>
          </a:p>
        </p:txBody>
      </p:sp>
      <p:sp>
        <p:nvSpPr>
          <p:cNvPr id="3" name="Subtitle 2">
            <a:extLst>
              <a:ext uri="{FF2B5EF4-FFF2-40B4-BE49-F238E27FC236}">
                <a16:creationId xmlns:a16="http://schemas.microsoft.com/office/drawing/2014/main" id="{E76EE132-69C5-4E3A-AFFA-D1FF03EAB9BD}"/>
              </a:ext>
            </a:extLst>
          </p:cNvPr>
          <p:cNvSpPr>
            <a:spLocks noGrp="1"/>
          </p:cNvSpPr>
          <p:nvPr>
            <p:ph type="subTitle" idx="1"/>
          </p:nvPr>
        </p:nvSpPr>
        <p:spPr/>
        <p:txBody>
          <a:bodyPr>
            <a:normAutofit/>
          </a:bodyPr>
          <a:lstStyle/>
          <a:p>
            <a:r>
              <a:rPr lang="en-GB" sz="1800" b="1" dirty="0">
                <a:effectLst/>
                <a:latin typeface="Calibri" panose="020F0502020204030204" pitchFamily="34" charset="0"/>
                <a:ea typeface="Calibri" panose="020F0502020204030204" pitchFamily="34" charset="0"/>
                <a:cs typeface="Times New Roman" panose="02020603050405020304" pitchFamily="18" charset="0"/>
              </a:rPr>
              <a:t>Jordan Ng Cheong Chung</a:t>
            </a:r>
            <a:r>
              <a:rPr lang="en-GB" sz="1800" dirty="0">
                <a:effectLst/>
                <a:latin typeface="Calibri" panose="020F0502020204030204" pitchFamily="34" charset="0"/>
                <a:ea typeface="Calibri" panose="020F0502020204030204" pitchFamily="34" charset="0"/>
                <a:cs typeface="Times New Roman" panose="02020603050405020304" pitchFamily="18" charset="0"/>
              </a:rPr>
              <a:t>, G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Isgro</a:t>
            </a:r>
            <a:r>
              <a:rPr lang="en-GB" sz="1800" dirty="0">
                <a:effectLst/>
                <a:latin typeface="Calibri" panose="020F0502020204030204" pitchFamily="34" charset="0"/>
                <a:ea typeface="Calibri" panose="020F0502020204030204" pitchFamily="34" charset="0"/>
                <a:cs typeface="Times New Roman" panose="02020603050405020304" pitchFamily="18" charset="0"/>
              </a:rPr>
              <a:t>, T Page, DJ Thomas, P Haslam, A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Mcneil</a:t>
            </a:r>
            <a:r>
              <a:rPr lang="en-GB" sz="1800" dirty="0">
                <a:effectLst/>
                <a:latin typeface="Calibri" panose="020F0502020204030204" pitchFamily="34" charset="0"/>
                <a:ea typeface="Calibri" panose="020F0502020204030204" pitchFamily="34" charset="0"/>
                <a:cs typeface="Times New Roman" panose="02020603050405020304" pitchFamily="18" charset="0"/>
              </a:rPr>
              <a:t>, N Soomro, D Rix, B Rai,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Rajan</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Veeratterapillay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1" name="Video 10">
            <a:hlinkClick r:id="" action="ppaction://media"/>
            <a:extLst>
              <a:ext uri="{FF2B5EF4-FFF2-40B4-BE49-F238E27FC236}">
                <a16:creationId xmlns:a16="http://schemas.microsoft.com/office/drawing/2014/main" id="{3ECD7085-1AF2-4A68-8D5D-7133DB9292C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165680745"/>
      </p:ext>
    </p:extLst>
  </p:cSld>
  <p:clrMapOvr>
    <a:masterClrMapping/>
  </p:clrMapOvr>
  <mc:AlternateContent xmlns:mc="http://schemas.openxmlformats.org/markup-compatibility/2006">
    <mc:Choice xmlns:p14="http://schemas.microsoft.com/office/powerpoint/2010/main" Requires="p14">
      <p:transition spd="slow" p14:dur="2000" advTm="10424"/>
    </mc:Choice>
    <mc:Fallback>
      <p:transition spd="slow" advTm="104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5965B-A665-4488-8C3D-1FC1C97ADE41}"/>
              </a:ext>
            </a:extLst>
          </p:cNvPr>
          <p:cNvSpPr>
            <a:spLocks noGrp="1"/>
          </p:cNvSpPr>
          <p:nvPr>
            <p:ph type="title"/>
          </p:nvPr>
        </p:nvSpPr>
        <p:spPr/>
        <p:txBody>
          <a:bodyPr/>
          <a:lstStyle/>
          <a:p>
            <a:r>
              <a:rPr lang="en-GB" dirty="0"/>
              <a:t>BACKGROUND</a:t>
            </a:r>
            <a:endParaRPr lang="en-US" dirty="0"/>
          </a:p>
        </p:txBody>
      </p:sp>
      <p:sp>
        <p:nvSpPr>
          <p:cNvPr id="3" name="Content Placeholder 2">
            <a:extLst>
              <a:ext uri="{FF2B5EF4-FFF2-40B4-BE49-F238E27FC236}">
                <a16:creationId xmlns:a16="http://schemas.microsoft.com/office/drawing/2014/main" id="{62508CB3-B1AB-4FAF-B874-2F42472611E3}"/>
              </a:ext>
            </a:extLst>
          </p:cNvPr>
          <p:cNvSpPr>
            <a:spLocks noGrp="1"/>
          </p:cNvSpPr>
          <p:nvPr>
            <p:ph idx="1"/>
          </p:nvPr>
        </p:nvSpPr>
        <p:spPr/>
        <p:txBody>
          <a:bodyPr/>
          <a:lstStyle/>
          <a:p>
            <a:r>
              <a:rPr lang="en-GB" dirty="0"/>
              <a:t>Kidney cancer is the 7</a:t>
            </a:r>
            <a:r>
              <a:rPr lang="en-GB" baseline="30000" dirty="0"/>
              <a:t>th</a:t>
            </a:r>
            <a:r>
              <a:rPr lang="en-GB" dirty="0"/>
              <a:t> most common cancer in adults in the UK and causes 3% of all cancer deaths</a:t>
            </a:r>
          </a:p>
          <a:p>
            <a:r>
              <a:rPr lang="en-GB" dirty="0"/>
              <a:t>Renal mass biopsy provides a potential route for tissue sampling to aid in histological and subtype diagnosis for risk stratification and management</a:t>
            </a:r>
          </a:p>
          <a:p>
            <a:r>
              <a:rPr lang="en-GB" dirty="0"/>
              <a:t>Detection rate is generally high (&gt;90%) for biopsy of localised renal masses with a low complication rate (&lt;5%).</a:t>
            </a:r>
          </a:p>
          <a:p>
            <a:r>
              <a:rPr lang="en-GB" dirty="0"/>
              <a:t>The aim of this study was to determine the detection rate of renal mass biopsies and biopsy complication rate.</a:t>
            </a:r>
            <a:endParaRPr lang="en-US" dirty="0"/>
          </a:p>
        </p:txBody>
      </p:sp>
      <p:pic>
        <p:nvPicPr>
          <p:cNvPr id="8" name="Video 7">
            <a:hlinkClick r:id="" action="ppaction://media"/>
            <a:extLst>
              <a:ext uri="{FF2B5EF4-FFF2-40B4-BE49-F238E27FC236}">
                <a16:creationId xmlns:a16="http://schemas.microsoft.com/office/drawing/2014/main" id="{73E61EBA-30DB-486D-AF11-83491F348F20}"/>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761788209"/>
      </p:ext>
    </p:extLst>
  </p:cSld>
  <p:clrMapOvr>
    <a:masterClrMapping/>
  </p:clrMapOvr>
  <mc:AlternateContent xmlns:mc="http://schemas.openxmlformats.org/markup-compatibility/2006">
    <mc:Choice xmlns:p14="http://schemas.microsoft.com/office/powerpoint/2010/main" Requires="p14">
      <p:transition spd="slow" p14:dur="2000" advTm="40970"/>
    </mc:Choice>
    <mc:Fallback>
      <p:transition spd="slow" advTm="409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650EA-FD95-4C03-B282-9F306C5F8386}"/>
              </a:ext>
            </a:extLst>
          </p:cNvPr>
          <p:cNvSpPr>
            <a:spLocks noGrp="1"/>
          </p:cNvSpPr>
          <p:nvPr>
            <p:ph type="title"/>
          </p:nvPr>
        </p:nvSpPr>
        <p:spPr/>
        <p:txBody>
          <a:bodyPr/>
          <a:lstStyle/>
          <a:p>
            <a:r>
              <a:rPr lang="en-GB" dirty="0"/>
              <a:t>methods</a:t>
            </a:r>
            <a:endParaRPr lang="en-US" dirty="0"/>
          </a:p>
        </p:txBody>
      </p:sp>
      <p:sp>
        <p:nvSpPr>
          <p:cNvPr id="3" name="Content Placeholder 2">
            <a:extLst>
              <a:ext uri="{FF2B5EF4-FFF2-40B4-BE49-F238E27FC236}">
                <a16:creationId xmlns:a16="http://schemas.microsoft.com/office/drawing/2014/main" id="{05761F20-5AA9-4214-AA85-6FB1BCFB786A}"/>
              </a:ext>
            </a:extLst>
          </p:cNvPr>
          <p:cNvSpPr>
            <a:spLocks noGrp="1"/>
          </p:cNvSpPr>
          <p:nvPr>
            <p:ph idx="1"/>
          </p:nvPr>
        </p:nvSpPr>
        <p:spPr/>
        <p:txBody>
          <a:bodyPr/>
          <a:lstStyle/>
          <a:p>
            <a:r>
              <a:rPr lang="en-GB" dirty="0"/>
              <a:t>Patients undergoing a renal mass biopsy under radiological guidance at a single tertiary centre between January 2015 and December 2019 were identified using a prospective database</a:t>
            </a:r>
          </a:p>
          <a:p>
            <a:r>
              <a:rPr lang="en-GB" dirty="0"/>
              <a:t>Details about their biopsies were recorded electronically including indication, tumour size and location, mass composition, radiological guidance, number of cores, longest margin of biopsy, accuracy of biopsy, histology type, treatment and complications.</a:t>
            </a:r>
            <a:endParaRPr lang="en-US" dirty="0"/>
          </a:p>
        </p:txBody>
      </p:sp>
      <p:pic>
        <p:nvPicPr>
          <p:cNvPr id="10" name="Video 9">
            <a:hlinkClick r:id="" action="ppaction://media"/>
            <a:extLst>
              <a:ext uri="{FF2B5EF4-FFF2-40B4-BE49-F238E27FC236}">
                <a16:creationId xmlns:a16="http://schemas.microsoft.com/office/drawing/2014/main" id="{9BB90C79-75ED-4FB8-971C-3960977C62C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2571847429"/>
      </p:ext>
    </p:extLst>
  </p:cSld>
  <p:clrMapOvr>
    <a:masterClrMapping/>
  </p:clrMapOvr>
  <mc:AlternateContent xmlns:mc="http://schemas.openxmlformats.org/markup-compatibility/2006">
    <mc:Choice xmlns:p14="http://schemas.microsoft.com/office/powerpoint/2010/main" Requires="p14">
      <p:transition spd="slow" p14:dur="2000" advTm="33626"/>
    </mc:Choice>
    <mc:Fallback>
      <p:transition spd="slow" advTm="33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9843F-EDAD-435A-9761-251EA7C1F997}"/>
              </a:ext>
            </a:extLst>
          </p:cNvPr>
          <p:cNvSpPr>
            <a:spLocks noGrp="1"/>
          </p:cNvSpPr>
          <p:nvPr>
            <p:ph type="title"/>
          </p:nvPr>
        </p:nvSpPr>
        <p:spPr>
          <a:xfrm>
            <a:off x="1413784" y="796291"/>
            <a:ext cx="9831500" cy="948863"/>
          </a:xfrm>
        </p:spPr>
        <p:txBody>
          <a:bodyPr>
            <a:normAutofit/>
          </a:bodyPr>
          <a:lstStyle/>
          <a:p>
            <a:r>
              <a:rPr lang="en-GB" dirty="0"/>
              <a:t>results</a:t>
            </a:r>
            <a:endParaRPr lang="en-US" dirty="0"/>
          </a:p>
        </p:txBody>
      </p:sp>
      <p:graphicFrame>
        <p:nvGraphicFramePr>
          <p:cNvPr id="4" name="Content Placeholder 3">
            <a:extLst>
              <a:ext uri="{FF2B5EF4-FFF2-40B4-BE49-F238E27FC236}">
                <a16:creationId xmlns:a16="http://schemas.microsoft.com/office/drawing/2014/main" id="{84F74862-433F-4950-AAF7-BA4BF8FDA928}"/>
              </a:ext>
            </a:extLst>
          </p:cNvPr>
          <p:cNvGraphicFramePr>
            <a:graphicFrameLocks noGrp="1"/>
          </p:cNvGraphicFramePr>
          <p:nvPr>
            <p:ph idx="1"/>
            <p:extLst>
              <p:ext uri="{D42A27DB-BD31-4B8C-83A1-F6EECF244321}">
                <p14:modId xmlns:p14="http://schemas.microsoft.com/office/powerpoint/2010/main" val="3078744961"/>
              </p:ext>
            </p:extLst>
          </p:nvPr>
        </p:nvGraphicFramePr>
        <p:xfrm>
          <a:off x="225287" y="1919135"/>
          <a:ext cx="5695921" cy="4896661"/>
        </p:xfrm>
        <a:graphic>
          <a:graphicData uri="http://schemas.openxmlformats.org/drawingml/2006/table">
            <a:tbl>
              <a:tblPr firstRow="1" firstCol="1" bandRow="1">
                <a:tableStyleId>{5C22544A-7EE6-4342-B048-85BDC9FD1C3A}</a:tableStyleId>
              </a:tblPr>
              <a:tblGrid>
                <a:gridCol w="2782956">
                  <a:extLst>
                    <a:ext uri="{9D8B030D-6E8A-4147-A177-3AD203B41FA5}">
                      <a16:colId xmlns:a16="http://schemas.microsoft.com/office/drawing/2014/main" val="2526148222"/>
                    </a:ext>
                  </a:extLst>
                </a:gridCol>
                <a:gridCol w="1331542">
                  <a:extLst>
                    <a:ext uri="{9D8B030D-6E8A-4147-A177-3AD203B41FA5}">
                      <a16:colId xmlns:a16="http://schemas.microsoft.com/office/drawing/2014/main" val="1689205269"/>
                    </a:ext>
                  </a:extLst>
                </a:gridCol>
                <a:gridCol w="1581423">
                  <a:extLst>
                    <a:ext uri="{9D8B030D-6E8A-4147-A177-3AD203B41FA5}">
                      <a16:colId xmlns:a16="http://schemas.microsoft.com/office/drawing/2014/main" val="3852243115"/>
                    </a:ext>
                  </a:extLst>
                </a:gridCol>
              </a:tblGrid>
              <a:tr h="125857">
                <a:tc>
                  <a:txBody>
                    <a:bodyPr/>
                    <a:lstStyle/>
                    <a:p>
                      <a:pPr>
                        <a:lnSpc>
                          <a:spcPct val="107000"/>
                        </a:lnSpc>
                        <a:spcAft>
                          <a:spcPts val="800"/>
                        </a:spcAft>
                      </a:pPr>
                      <a:r>
                        <a:rPr lang="en-US" sz="1300" dirty="0">
                          <a:effectLst/>
                        </a:rPr>
                        <a:t>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334</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179551603"/>
                  </a:ext>
                </a:extLst>
              </a:tr>
              <a:tr h="125857">
                <a:tc>
                  <a:txBody>
                    <a:bodyPr/>
                    <a:lstStyle/>
                    <a:p>
                      <a:pPr>
                        <a:lnSpc>
                          <a:spcPct val="107000"/>
                        </a:lnSpc>
                        <a:spcAft>
                          <a:spcPts val="800"/>
                        </a:spcAft>
                      </a:pPr>
                      <a:r>
                        <a:rPr lang="en-US" sz="1300" dirty="0">
                          <a:effectLst/>
                        </a:rPr>
                        <a:t>Median age (IQR)</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68 (60-72)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1938963683"/>
                  </a:ext>
                </a:extLst>
              </a:tr>
              <a:tr h="125857">
                <a:tc>
                  <a:txBody>
                    <a:bodyPr/>
                    <a:lstStyle/>
                    <a:p>
                      <a:pPr>
                        <a:lnSpc>
                          <a:spcPct val="107000"/>
                        </a:lnSpc>
                        <a:spcAft>
                          <a:spcPts val="800"/>
                        </a:spcAft>
                      </a:pPr>
                      <a:r>
                        <a:rPr lang="en-US" sz="1300">
                          <a:effectLst/>
                        </a:rPr>
                        <a:t>Sex</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M</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205 (61.4%)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957904470"/>
                  </a:ext>
                </a:extLst>
              </a:tr>
              <a:tr h="125857">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F</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129 (38.6%)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642929405"/>
                  </a:ext>
                </a:extLst>
              </a:tr>
              <a:tr h="125857">
                <a:tc>
                  <a:txBody>
                    <a:bodyPr/>
                    <a:lstStyle/>
                    <a:p>
                      <a:pPr>
                        <a:lnSpc>
                          <a:spcPct val="107000"/>
                        </a:lnSpc>
                        <a:spcAft>
                          <a:spcPts val="800"/>
                        </a:spcAft>
                      </a:pPr>
                      <a:r>
                        <a:rPr lang="en-US" sz="1300">
                          <a:effectLst/>
                        </a:rPr>
                        <a:t>PMH cancer</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115 (34.4%)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18520250"/>
                  </a:ext>
                </a:extLst>
              </a:tr>
              <a:tr h="125857">
                <a:tc>
                  <a:txBody>
                    <a:bodyPr/>
                    <a:lstStyle/>
                    <a:p>
                      <a:pPr>
                        <a:lnSpc>
                          <a:spcPct val="107000"/>
                        </a:lnSpc>
                        <a:spcAft>
                          <a:spcPts val="800"/>
                        </a:spcAft>
                      </a:pPr>
                      <a:r>
                        <a:rPr lang="en-US" sz="1300">
                          <a:effectLst/>
                        </a:rPr>
                        <a:t>Indication</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New</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217 (65.0%)</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1760590343"/>
                  </a:ext>
                </a:extLst>
              </a:tr>
              <a:tr h="125857">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Surveillance</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55 (16.5%)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41898580"/>
                  </a:ext>
                </a:extLst>
              </a:tr>
              <a:tr h="125857">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Metastatic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44 (13.2%)</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1111484232"/>
                  </a:ext>
                </a:extLst>
              </a:tr>
              <a:tr h="125857">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Recurrence</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18 (5.4%)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2016747417"/>
                  </a:ext>
                </a:extLst>
              </a:tr>
              <a:tr h="125857">
                <a:tc>
                  <a:txBody>
                    <a:bodyPr/>
                    <a:lstStyle/>
                    <a:p>
                      <a:pPr>
                        <a:lnSpc>
                          <a:spcPct val="107000"/>
                        </a:lnSpc>
                        <a:spcAft>
                          <a:spcPts val="800"/>
                        </a:spcAft>
                      </a:pPr>
                      <a:r>
                        <a:rPr lang="en-US" sz="1300" dirty="0">
                          <a:effectLst/>
                        </a:rPr>
                        <a:t>Median </a:t>
                      </a:r>
                      <a:r>
                        <a:rPr lang="en-US" sz="1300" dirty="0" err="1">
                          <a:effectLst/>
                        </a:rPr>
                        <a:t>tumour</a:t>
                      </a:r>
                      <a:r>
                        <a:rPr lang="en-US" sz="1300" dirty="0">
                          <a:effectLst/>
                        </a:rPr>
                        <a:t> size mm (IQR)</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30 (25-50)</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988214890"/>
                  </a:ext>
                </a:extLst>
              </a:tr>
              <a:tr h="125857">
                <a:tc>
                  <a:txBody>
                    <a:bodyPr/>
                    <a:lstStyle/>
                    <a:p>
                      <a:pPr>
                        <a:lnSpc>
                          <a:spcPct val="107000"/>
                        </a:lnSpc>
                        <a:spcAft>
                          <a:spcPts val="800"/>
                        </a:spcAft>
                      </a:pPr>
                      <a:r>
                        <a:rPr lang="en-US" sz="1300" dirty="0" err="1">
                          <a:effectLst/>
                        </a:rPr>
                        <a:t>Tumour</a:t>
                      </a:r>
                      <a:r>
                        <a:rPr lang="en-US" sz="1300" dirty="0">
                          <a:effectLst/>
                        </a:rPr>
                        <a:t> location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Right</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174 (52.1%)</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2495013374"/>
                  </a:ext>
                </a:extLst>
              </a:tr>
              <a:tr h="125857">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Left</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159 (47.6%)</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836841108"/>
                  </a:ext>
                </a:extLst>
              </a:tr>
              <a:tr h="125857">
                <a:tc>
                  <a:txBody>
                    <a:bodyPr/>
                    <a:lstStyle/>
                    <a:p>
                      <a:pPr>
                        <a:lnSpc>
                          <a:spcPct val="107000"/>
                        </a:lnSpc>
                        <a:spcAft>
                          <a:spcPts val="800"/>
                        </a:spcAft>
                      </a:pPr>
                      <a:r>
                        <a:rPr lang="en-US" sz="1300" dirty="0">
                          <a:effectLst/>
                        </a:rPr>
                        <a:t>Pole</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Upper</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116 (34.7%)</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800835076"/>
                  </a:ext>
                </a:extLst>
              </a:tr>
              <a:tr h="125857">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Middle</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72 (21.6%)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156434344"/>
                  </a:ext>
                </a:extLst>
              </a:tr>
              <a:tr h="125857">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Lower</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125 (37.4%)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575116486"/>
                  </a:ext>
                </a:extLst>
              </a:tr>
              <a:tr h="125857">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All</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15 (4.5%)</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1059925826"/>
                  </a:ext>
                </a:extLst>
              </a:tr>
              <a:tr h="125857">
                <a:tc>
                  <a:txBody>
                    <a:bodyPr/>
                    <a:lstStyle/>
                    <a:p>
                      <a:pPr>
                        <a:lnSpc>
                          <a:spcPct val="107000"/>
                        </a:lnSpc>
                        <a:spcAft>
                          <a:spcPts val="800"/>
                        </a:spcAft>
                      </a:pPr>
                      <a:r>
                        <a:rPr lang="en-US" sz="1300" dirty="0">
                          <a:effectLst/>
                        </a:rPr>
                        <a:t>Mass composition</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Solid</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267 (79.9%)</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418718763"/>
                  </a:ext>
                </a:extLst>
              </a:tr>
              <a:tr h="125857">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Cystic</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13 (3.9%)</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087000579"/>
                  </a:ext>
                </a:extLst>
              </a:tr>
              <a:tr h="125857">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Mixed</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36 (10.8%)</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1156253821"/>
                  </a:ext>
                </a:extLst>
              </a:tr>
              <a:tr h="125857">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No info</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17 (5.1%)</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839477219"/>
                  </a:ext>
                </a:extLst>
              </a:tr>
              <a:tr h="125857">
                <a:tc>
                  <a:txBody>
                    <a:bodyPr/>
                    <a:lstStyle/>
                    <a:p>
                      <a:pPr>
                        <a:lnSpc>
                          <a:spcPct val="107000"/>
                        </a:lnSpc>
                        <a:spcAft>
                          <a:spcPts val="800"/>
                        </a:spcAft>
                      </a:pPr>
                      <a:r>
                        <a:rPr lang="en-GB" sz="1300" dirty="0">
                          <a:effectLst/>
                          <a:latin typeface="+mn-lt"/>
                          <a:ea typeface="Calibri" panose="020F0502020204030204" pitchFamily="34" charset="0"/>
                          <a:cs typeface="Arial" panose="020B0604020202020204" pitchFamily="34" charset="0"/>
                        </a:rPr>
                        <a:t>R</a:t>
                      </a:r>
                      <a:r>
                        <a:rPr lang="en-US" sz="1300" dirty="0" err="1">
                          <a:effectLst/>
                          <a:latin typeface="+mn-lt"/>
                          <a:ea typeface="Calibri" panose="020F0502020204030204" pitchFamily="34" charset="0"/>
                          <a:cs typeface="Arial" panose="020B0604020202020204" pitchFamily="34" charset="0"/>
                        </a:rPr>
                        <a:t>adiological</a:t>
                      </a:r>
                      <a:r>
                        <a:rPr lang="en-US" sz="1300" dirty="0">
                          <a:effectLst/>
                          <a:latin typeface="+mn-lt"/>
                          <a:ea typeface="Calibri" panose="020F0502020204030204" pitchFamily="34" charset="0"/>
                          <a:cs typeface="Arial" panose="020B0604020202020204" pitchFamily="34" charset="0"/>
                        </a:rPr>
                        <a:t> guidance</a:t>
                      </a:r>
                    </a:p>
                  </a:txBody>
                  <a:tcPr marL="40584" marR="40584" marT="0" marB="0"/>
                </a:tc>
                <a:tc>
                  <a:txBody>
                    <a:bodyPr/>
                    <a:lstStyle/>
                    <a:p>
                      <a:pPr>
                        <a:lnSpc>
                          <a:spcPct val="107000"/>
                        </a:lnSpc>
                        <a:spcAft>
                          <a:spcPts val="800"/>
                        </a:spcAft>
                      </a:pPr>
                      <a:r>
                        <a:rPr lang="en-US" sz="1300">
                          <a:effectLst/>
                        </a:rPr>
                        <a:t>USS</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262 (78.4%)</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514967419"/>
                  </a:ext>
                </a:extLst>
              </a:tr>
              <a:tr h="125857">
                <a:tc>
                  <a:txBody>
                    <a:bodyPr/>
                    <a:lstStyle/>
                    <a:p>
                      <a:pPr>
                        <a:lnSpc>
                          <a:spcPct val="107000"/>
                        </a:lnSpc>
                        <a:spcAft>
                          <a:spcPts val="800"/>
                        </a:spcAft>
                      </a:pPr>
                      <a:r>
                        <a:rPr lang="en-US" sz="1300">
                          <a:effectLst/>
                        </a:rPr>
                        <a:t> </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CT</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a:effectLst/>
                        </a:rPr>
                        <a:t>72 (21.6%)</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2519524694"/>
                  </a:ext>
                </a:extLst>
              </a:tr>
              <a:tr h="125857">
                <a:tc>
                  <a:txBody>
                    <a:bodyPr/>
                    <a:lstStyle/>
                    <a:p>
                      <a:pPr>
                        <a:lnSpc>
                          <a:spcPct val="107000"/>
                        </a:lnSpc>
                        <a:spcAft>
                          <a:spcPts val="800"/>
                        </a:spcAft>
                      </a:pPr>
                      <a:r>
                        <a:rPr lang="en-US" sz="1300">
                          <a:effectLst/>
                        </a:rPr>
                        <a:t>Core biopsies</a:t>
                      </a:r>
                      <a:endParaRPr lang="en-US" sz="130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307 (91.9%)</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1283122797"/>
                  </a:ext>
                </a:extLst>
              </a:tr>
              <a:tr h="258113">
                <a:tc>
                  <a:txBody>
                    <a:bodyPr/>
                    <a:lstStyle/>
                    <a:p>
                      <a:pPr>
                        <a:lnSpc>
                          <a:spcPct val="107000"/>
                        </a:lnSpc>
                        <a:spcAft>
                          <a:spcPts val="800"/>
                        </a:spcAft>
                      </a:pPr>
                      <a:r>
                        <a:rPr lang="en-US" sz="1300" dirty="0">
                          <a:effectLst/>
                        </a:rPr>
                        <a:t>Median longest margin mm (IQR)</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 </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tc>
                  <a:txBody>
                    <a:bodyPr/>
                    <a:lstStyle/>
                    <a:p>
                      <a:pPr>
                        <a:lnSpc>
                          <a:spcPct val="107000"/>
                        </a:lnSpc>
                        <a:spcAft>
                          <a:spcPts val="800"/>
                        </a:spcAft>
                      </a:pPr>
                      <a:r>
                        <a:rPr lang="en-US" sz="1300" dirty="0">
                          <a:effectLst/>
                        </a:rPr>
                        <a:t>14 (9-21)</a:t>
                      </a:r>
                      <a:endParaRPr lang="en-US" sz="1300" dirty="0">
                        <a:effectLst/>
                        <a:latin typeface="Calibri" panose="020F0502020204030204" pitchFamily="34" charset="0"/>
                        <a:ea typeface="Calibri" panose="020F0502020204030204" pitchFamily="34" charset="0"/>
                        <a:cs typeface="Arial" panose="020B0604020202020204" pitchFamily="34" charset="0"/>
                      </a:endParaRPr>
                    </a:p>
                  </a:txBody>
                  <a:tcPr marL="40584" marR="40584" marT="0" marB="0"/>
                </a:tc>
                <a:extLst>
                  <a:ext uri="{0D108BD9-81ED-4DB2-BD59-A6C34878D82A}">
                    <a16:rowId xmlns:a16="http://schemas.microsoft.com/office/drawing/2014/main" val="3322610878"/>
                  </a:ext>
                </a:extLst>
              </a:tr>
            </a:tbl>
          </a:graphicData>
        </a:graphic>
      </p:graphicFrame>
      <p:graphicFrame>
        <p:nvGraphicFramePr>
          <p:cNvPr id="7" name="Chart 6">
            <a:extLst>
              <a:ext uri="{FF2B5EF4-FFF2-40B4-BE49-F238E27FC236}">
                <a16:creationId xmlns:a16="http://schemas.microsoft.com/office/drawing/2014/main" id="{18FBFECD-B104-4E22-A808-16AF51C72635}"/>
              </a:ext>
            </a:extLst>
          </p:cNvPr>
          <p:cNvGraphicFramePr/>
          <p:nvPr>
            <p:extLst>
              <p:ext uri="{D42A27DB-BD31-4B8C-83A1-F6EECF244321}">
                <p14:modId xmlns:p14="http://schemas.microsoft.com/office/powerpoint/2010/main" val="77706009"/>
              </p:ext>
            </p:extLst>
          </p:nvPr>
        </p:nvGraphicFramePr>
        <p:xfrm>
          <a:off x="5888383" y="1924094"/>
          <a:ext cx="6303617" cy="4235919"/>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1">
            <a:extLst>
              <a:ext uri="{FF2B5EF4-FFF2-40B4-BE49-F238E27FC236}">
                <a16:creationId xmlns:a16="http://schemas.microsoft.com/office/drawing/2014/main" id="{9FA9BDF2-C9E7-4EB0-BB0C-A7D14E01082D}"/>
              </a:ext>
            </a:extLst>
          </p:cNvPr>
          <p:cNvSpPr txBox="1"/>
          <p:nvPr/>
        </p:nvSpPr>
        <p:spPr>
          <a:xfrm>
            <a:off x="8494541" y="4102948"/>
            <a:ext cx="886266" cy="2954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a:t>70 (21.0%)</a:t>
            </a:r>
            <a:endParaRPr lang="en-US" sz="1100" dirty="0"/>
          </a:p>
        </p:txBody>
      </p:sp>
      <p:sp>
        <p:nvSpPr>
          <p:cNvPr id="10" name="TextBox 1">
            <a:extLst>
              <a:ext uri="{FF2B5EF4-FFF2-40B4-BE49-F238E27FC236}">
                <a16:creationId xmlns:a16="http://schemas.microsoft.com/office/drawing/2014/main" id="{1C404B7E-45B3-4FAA-95B0-4160789843ED}"/>
              </a:ext>
            </a:extLst>
          </p:cNvPr>
          <p:cNvSpPr txBox="1"/>
          <p:nvPr/>
        </p:nvSpPr>
        <p:spPr>
          <a:xfrm>
            <a:off x="9380807" y="4615568"/>
            <a:ext cx="886266" cy="2954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a:t>40 (12.0%)</a:t>
            </a:r>
            <a:endParaRPr lang="en-US" sz="1100" dirty="0"/>
          </a:p>
        </p:txBody>
      </p:sp>
      <p:sp>
        <p:nvSpPr>
          <p:cNvPr id="12" name="TextBox 1">
            <a:extLst>
              <a:ext uri="{FF2B5EF4-FFF2-40B4-BE49-F238E27FC236}">
                <a16:creationId xmlns:a16="http://schemas.microsoft.com/office/drawing/2014/main" id="{853894A1-AD48-41F5-80EF-5F74E11FC6E7}"/>
              </a:ext>
            </a:extLst>
          </p:cNvPr>
          <p:cNvSpPr txBox="1"/>
          <p:nvPr/>
        </p:nvSpPr>
        <p:spPr>
          <a:xfrm>
            <a:off x="10303257" y="5007970"/>
            <a:ext cx="886266" cy="2954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a:t>13 (3.9%)</a:t>
            </a:r>
            <a:endParaRPr lang="en-US" sz="1100" dirty="0"/>
          </a:p>
        </p:txBody>
      </p:sp>
      <p:sp>
        <p:nvSpPr>
          <p:cNvPr id="14" name="TextBox 1">
            <a:extLst>
              <a:ext uri="{FF2B5EF4-FFF2-40B4-BE49-F238E27FC236}">
                <a16:creationId xmlns:a16="http://schemas.microsoft.com/office/drawing/2014/main" id="{4A9878EE-6FC7-4953-AA6A-F0160102207B}"/>
              </a:ext>
            </a:extLst>
          </p:cNvPr>
          <p:cNvSpPr txBox="1"/>
          <p:nvPr/>
        </p:nvSpPr>
        <p:spPr>
          <a:xfrm>
            <a:off x="11245284" y="5155680"/>
            <a:ext cx="890954" cy="22736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a:t>3 (0.9%)</a:t>
            </a:r>
            <a:endParaRPr lang="en-US" sz="1100" dirty="0"/>
          </a:p>
        </p:txBody>
      </p:sp>
      <p:sp>
        <p:nvSpPr>
          <p:cNvPr id="18" name="TextBox 1">
            <a:extLst>
              <a:ext uri="{FF2B5EF4-FFF2-40B4-BE49-F238E27FC236}">
                <a16:creationId xmlns:a16="http://schemas.microsoft.com/office/drawing/2014/main" id="{06855776-994A-4995-9F5A-D48B5ED6A997}"/>
              </a:ext>
            </a:extLst>
          </p:cNvPr>
          <p:cNvSpPr txBox="1"/>
          <p:nvPr/>
        </p:nvSpPr>
        <p:spPr>
          <a:xfrm>
            <a:off x="6736587" y="4777346"/>
            <a:ext cx="886266" cy="29542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dirty="0"/>
              <a:t>27 (8.1%)</a:t>
            </a:r>
            <a:endParaRPr lang="en-US" sz="1100" dirty="0"/>
          </a:p>
        </p:txBody>
      </p:sp>
      <p:pic>
        <p:nvPicPr>
          <p:cNvPr id="20" name="Video 19">
            <a:hlinkClick r:id="" action="ppaction://media"/>
            <a:extLst>
              <a:ext uri="{FF2B5EF4-FFF2-40B4-BE49-F238E27FC236}">
                <a16:creationId xmlns:a16="http://schemas.microsoft.com/office/drawing/2014/main" id="{31D7C325-B668-4793-BA4C-96BA4682812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3587622849"/>
      </p:ext>
    </p:extLst>
  </p:cSld>
  <p:clrMapOvr>
    <a:masterClrMapping/>
  </p:clrMapOvr>
  <mc:AlternateContent xmlns:mc="http://schemas.openxmlformats.org/markup-compatibility/2006">
    <mc:Choice xmlns:p14="http://schemas.microsoft.com/office/powerpoint/2010/main" Requires="p14">
      <p:transition spd="slow" p14:dur="2000" advTm="75854"/>
    </mc:Choice>
    <mc:Fallback>
      <p:transition spd="slow" advTm="758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0"/>
                </p:tgtEl>
              </p:cMediaNode>
            </p:video>
            <p:seq concurrent="1" nextAc="seek">
              <p:cTn id="8" restart="whenNotActive" fill="hold" evtFilter="cancelBubble" nodeType="interactiveSeq">
                <p:stCondLst>
                  <p:cond evt="onClick" delay="0">
                    <p:tgtEl>
                      <p:spTgt spid="2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0"/>
                                        </p:tgtEl>
                                      </p:cBhvr>
                                    </p:cmd>
                                  </p:childTnLst>
                                </p:cTn>
                              </p:par>
                            </p:childTnLst>
                          </p:cTn>
                        </p:par>
                      </p:childTnLst>
                    </p:cTn>
                  </p:par>
                </p:childTnLst>
              </p:cTn>
              <p:nextCondLst>
                <p:cond evt="onClick" delay="0">
                  <p:tgtEl>
                    <p:spTgt spid="2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5D338-138D-4677-918D-8DAA2D7D0A41}"/>
              </a:ext>
            </a:extLst>
          </p:cNvPr>
          <p:cNvSpPr>
            <a:spLocks noGrp="1"/>
          </p:cNvSpPr>
          <p:nvPr>
            <p:ph type="title"/>
          </p:nvPr>
        </p:nvSpPr>
        <p:spPr/>
        <p:txBody>
          <a:bodyPr/>
          <a:lstStyle/>
          <a:p>
            <a:r>
              <a:rPr lang="en-GB" dirty="0"/>
              <a:t>results</a:t>
            </a:r>
            <a:endParaRPr lang="en-US" dirty="0"/>
          </a:p>
        </p:txBody>
      </p:sp>
      <p:graphicFrame>
        <p:nvGraphicFramePr>
          <p:cNvPr id="4" name="Content Placeholder 3">
            <a:extLst>
              <a:ext uri="{FF2B5EF4-FFF2-40B4-BE49-F238E27FC236}">
                <a16:creationId xmlns:a16="http://schemas.microsoft.com/office/drawing/2014/main" id="{C58A1A16-6BAE-45DA-89EB-1159CE8951D9}"/>
              </a:ext>
            </a:extLst>
          </p:cNvPr>
          <p:cNvGraphicFramePr>
            <a:graphicFrameLocks noGrp="1"/>
          </p:cNvGraphicFramePr>
          <p:nvPr>
            <p:ph idx="1"/>
            <p:extLst>
              <p:ext uri="{D42A27DB-BD31-4B8C-83A1-F6EECF244321}">
                <p14:modId xmlns:p14="http://schemas.microsoft.com/office/powerpoint/2010/main" val="4213234918"/>
              </p:ext>
            </p:extLst>
          </p:nvPr>
        </p:nvGraphicFramePr>
        <p:xfrm>
          <a:off x="4375102" y="2042943"/>
          <a:ext cx="3231102" cy="3538286"/>
        </p:xfrm>
        <a:graphic>
          <a:graphicData uri="http://schemas.openxmlformats.org/drawingml/2006/table">
            <a:tbl>
              <a:tblPr firstRow="1" firstCol="1" bandRow="1">
                <a:tableStyleId>{5C22544A-7EE6-4342-B048-85BDC9FD1C3A}</a:tableStyleId>
              </a:tblPr>
              <a:tblGrid>
                <a:gridCol w="1615551">
                  <a:extLst>
                    <a:ext uri="{9D8B030D-6E8A-4147-A177-3AD203B41FA5}">
                      <a16:colId xmlns:a16="http://schemas.microsoft.com/office/drawing/2014/main" val="884417396"/>
                    </a:ext>
                  </a:extLst>
                </a:gridCol>
                <a:gridCol w="1615551">
                  <a:extLst>
                    <a:ext uri="{9D8B030D-6E8A-4147-A177-3AD203B41FA5}">
                      <a16:colId xmlns:a16="http://schemas.microsoft.com/office/drawing/2014/main" val="1351504067"/>
                    </a:ext>
                  </a:extLst>
                </a:gridCol>
              </a:tblGrid>
              <a:tr h="360000">
                <a:tc>
                  <a:txBody>
                    <a:bodyPr/>
                    <a:lstStyle/>
                    <a:p>
                      <a:pPr>
                        <a:lnSpc>
                          <a:spcPct val="107000"/>
                        </a:lnSpc>
                        <a:spcAft>
                          <a:spcPts val="800"/>
                        </a:spcAft>
                      </a:pPr>
                      <a:r>
                        <a:rPr lang="en-US" sz="1600" dirty="0">
                          <a:effectLst/>
                        </a:rPr>
                        <a:t>RCC type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dirty="0">
                          <a:effectLst/>
                        </a:rPr>
                        <a:t>N (% of malignant)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74844119"/>
                  </a:ext>
                </a:extLst>
              </a:tr>
              <a:tr h="360000">
                <a:tc>
                  <a:txBody>
                    <a:bodyPr/>
                    <a:lstStyle/>
                    <a:p>
                      <a:pPr>
                        <a:lnSpc>
                          <a:spcPct val="107000"/>
                        </a:lnSpc>
                        <a:spcAft>
                          <a:spcPts val="800"/>
                        </a:spcAft>
                      </a:pPr>
                      <a:r>
                        <a:rPr lang="en-US" sz="1600" dirty="0">
                          <a:effectLst/>
                        </a:rPr>
                        <a:t>Clear cell</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effectLst/>
                        </a:rPr>
                        <a:t>151 (72.2%)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27531618"/>
                  </a:ext>
                </a:extLst>
              </a:tr>
              <a:tr h="360000">
                <a:tc>
                  <a:txBody>
                    <a:bodyPr/>
                    <a:lstStyle/>
                    <a:p>
                      <a:pPr>
                        <a:lnSpc>
                          <a:spcPct val="107000"/>
                        </a:lnSpc>
                        <a:spcAft>
                          <a:spcPts val="800"/>
                        </a:spcAft>
                      </a:pPr>
                      <a:r>
                        <a:rPr lang="en-US" sz="1600">
                          <a:effectLst/>
                        </a:rPr>
                        <a:t>Papillary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effectLst/>
                        </a:rPr>
                        <a:t>35 (16.7%)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798111475"/>
                  </a:ext>
                </a:extLst>
              </a:tr>
              <a:tr h="360000">
                <a:tc>
                  <a:txBody>
                    <a:bodyPr/>
                    <a:lstStyle/>
                    <a:p>
                      <a:pPr>
                        <a:lnSpc>
                          <a:spcPct val="107000"/>
                        </a:lnSpc>
                        <a:spcAft>
                          <a:spcPts val="800"/>
                        </a:spcAft>
                      </a:pPr>
                      <a:r>
                        <a:rPr lang="en-US" sz="1600">
                          <a:effectLst/>
                        </a:rPr>
                        <a:t>Clear cell tubulopapillary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effectLst/>
                        </a:rPr>
                        <a:t>5 (2.4%)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623171846"/>
                  </a:ext>
                </a:extLst>
              </a:tr>
              <a:tr h="360000">
                <a:tc>
                  <a:txBody>
                    <a:bodyPr/>
                    <a:lstStyle/>
                    <a:p>
                      <a:pPr>
                        <a:lnSpc>
                          <a:spcPct val="107000"/>
                        </a:lnSpc>
                        <a:spcAft>
                          <a:spcPts val="800"/>
                        </a:spcAft>
                      </a:pPr>
                      <a:r>
                        <a:rPr lang="en-US" sz="1600">
                          <a:effectLst/>
                        </a:rPr>
                        <a:t>Unclassified</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effectLst/>
                        </a:rPr>
                        <a:t>9 (4.3%)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47356718"/>
                  </a:ext>
                </a:extLst>
              </a:tr>
              <a:tr h="360000">
                <a:tc>
                  <a:txBody>
                    <a:bodyPr/>
                    <a:lstStyle/>
                    <a:p>
                      <a:pPr>
                        <a:lnSpc>
                          <a:spcPct val="107000"/>
                        </a:lnSpc>
                        <a:spcAft>
                          <a:spcPts val="800"/>
                        </a:spcAft>
                      </a:pPr>
                      <a:r>
                        <a:rPr lang="en-US" sz="1600">
                          <a:effectLst/>
                        </a:rPr>
                        <a:t>Collecting duct</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effectLst/>
                        </a:rPr>
                        <a:t>2 (1.0%)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57090959"/>
                  </a:ext>
                </a:extLst>
              </a:tr>
              <a:tr h="360000">
                <a:tc>
                  <a:txBody>
                    <a:bodyPr/>
                    <a:lstStyle/>
                    <a:p>
                      <a:pPr>
                        <a:lnSpc>
                          <a:spcPct val="107000"/>
                        </a:lnSpc>
                        <a:spcAft>
                          <a:spcPts val="800"/>
                        </a:spcAft>
                      </a:pPr>
                      <a:r>
                        <a:rPr lang="en-US" sz="1600">
                          <a:effectLst/>
                        </a:rPr>
                        <a:t>Chromophobe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effectLst/>
                        </a:rPr>
                        <a:t>5 (2.4%)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98891101"/>
                  </a:ext>
                </a:extLst>
              </a:tr>
              <a:tr h="360000">
                <a:tc>
                  <a:txBody>
                    <a:bodyPr/>
                    <a:lstStyle/>
                    <a:p>
                      <a:pPr>
                        <a:lnSpc>
                          <a:spcPct val="107000"/>
                        </a:lnSpc>
                        <a:spcAft>
                          <a:spcPts val="800"/>
                        </a:spcAft>
                      </a:pPr>
                      <a:r>
                        <a:rPr lang="en-US" sz="1600">
                          <a:effectLst/>
                        </a:rPr>
                        <a:t>Sarcomatoid</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a:effectLst/>
                        </a:rPr>
                        <a:t>1 (0.5%)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357100809"/>
                  </a:ext>
                </a:extLst>
              </a:tr>
              <a:tr h="360000">
                <a:tc>
                  <a:txBody>
                    <a:bodyPr/>
                    <a:lstStyle/>
                    <a:p>
                      <a:pPr>
                        <a:lnSpc>
                          <a:spcPct val="107000"/>
                        </a:lnSpc>
                        <a:spcAft>
                          <a:spcPts val="800"/>
                        </a:spcAft>
                      </a:pPr>
                      <a:r>
                        <a:rPr lang="en-US" sz="1600" dirty="0" err="1">
                          <a:effectLst/>
                        </a:rPr>
                        <a:t>Tubulocystic</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07000"/>
                        </a:lnSpc>
                        <a:spcAft>
                          <a:spcPts val="800"/>
                        </a:spcAft>
                      </a:pPr>
                      <a:r>
                        <a:rPr lang="en-US" sz="1600" dirty="0">
                          <a:effectLst/>
                        </a:rPr>
                        <a:t>1 (0.5%)</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557604"/>
                  </a:ext>
                </a:extLst>
              </a:tr>
            </a:tbl>
          </a:graphicData>
        </a:graphic>
      </p:graphicFrame>
      <p:graphicFrame>
        <p:nvGraphicFramePr>
          <p:cNvPr id="8" name="Chart 7">
            <a:extLst>
              <a:ext uri="{FF2B5EF4-FFF2-40B4-BE49-F238E27FC236}">
                <a16:creationId xmlns:a16="http://schemas.microsoft.com/office/drawing/2014/main" id="{8705A4A2-BD9B-4A37-BE45-1585FB83553D}"/>
              </a:ext>
            </a:extLst>
          </p:cNvPr>
          <p:cNvGraphicFramePr/>
          <p:nvPr>
            <p:extLst>
              <p:ext uri="{D42A27DB-BD31-4B8C-83A1-F6EECF244321}">
                <p14:modId xmlns:p14="http://schemas.microsoft.com/office/powerpoint/2010/main" val="3546488403"/>
              </p:ext>
            </p:extLst>
          </p:nvPr>
        </p:nvGraphicFramePr>
        <p:xfrm>
          <a:off x="488973" y="1930409"/>
          <a:ext cx="3604309" cy="36142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7E03FED3-02E9-46A4-8630-198BC24C093C}"/>
              </a:ext>
            </a:extLst>
          </p:cNvPr>
          <p:cNvGraphicFramePr/>
          <p:nvPr>
            <p:extLst>
              <p:ext uri="{D42A27DB-BD31-4B8C-83A1-F6EECF244321}">
                <p14:modId xmlns:p14="http://schemas.microsoft.com/office/powerpoint/2010/main" val="812682294"/>
              </p:ext>
            </p:extLst>
          </p:nvPr>
        </p:nvGraphicFramePr>
        <p:xfrm>
          <a:off x="8098720" y="1997220"/>
          <a:ext cx="3857740" cy="3614212"/>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a:extLst>
              <a:ext uri="{FF2B5EF4-FFF2-40B4-BE49-F238E27FC236}">
                <a16:creationId xmlns:a16="http://schemas.microsoft.com/office/drawing/2014/main" id="{C57E3638-D3CC-436A-AFE8-6E808816809C}"/>
              </a:ext>
            </a:extLst>
          </p:cNvPr>
          <p:cNvSpPr txBox="1"/>
          <p:nvPr/>
        </p:nvSpPr>
        <p:spPr>
          <a:xfrm>
            <a:off x="7888024" y="2317555"/>
            <a:ext cx="1378635" cy="461665"/>
          </a:xfrm>
          <a:prstGeom prst="rect">
            <a:avLst/>
          </a:prstGeom>
          <a:noFill/>
        </p:spPr>
        <p:txBody>
          <a:bodyPr wrap="square" rtlCol="0">
            <a:spAutoFit/>
          </a:bodyPr>
          <a:lstStyle/>
          <a:p>
            <a:r>
              <a:rPr lang="en-GB" sz="1200" dirty="0"/>
              <a:t>Pneumothorax, n=1 (0.3%)</a:t>
            </a:r>
            <a:endParaRPr lang="en-US" sz="1200" dirty="0"/>
          </a:p>
        </p:txBody>
      </p:sp>
      <p:sp>
        <p:nvSpPr>
          <p:cNvPr id="13" name="TextBox 12">
            <a:extLst>
              <a:ext uri="{FF2B5EF4-FFF2-40B4-BE49-F238E27FC236}">
                <a16:creationId xmlns:a16="http://schemas.microsoft.com/office/drawing/2014/main" id="{EECA08C1-429E-40A8-B8E0-DA33451C9530}"/>
              </a:ext>
            </a:extLst>
          </p:cNvPr>
          <p:cNvSpPr txBox="1"/>
          <p:nvPr/>
        </p:nvSpPr>
        <p:spPr>
          <a:xfrm>
            <a:off x="1237957" y="5655212"/>
            <a:ext cx="2405575" cy="369332"/>
          </a:xfrm>
          <a:prstGeom prst="rect">
            <a:avLst/>
          </a:prstGeom>
          <a:noFill/>
        </p:spPr>
        <p:txBody>
          <a:bodyPr wrap="square" rtlCol="0">
            <a:spAutoFit/>
          </a:bodyPr>
          <a:lstStyle/>
          <a:p>
            <a:r>
              <a:rPr lang="en-GB" dirty="0"/>
              <a:t>Detection rate 91%</a:t>
            </a:r>
            <a:endParaRPr lang="en-US" dirty="0"/>
          </a:p>
        </p:txBody>
      </p:sp>
      <p:sp>
        <p:nvSpPr>
          <p:cNvPr id="15" name="TextBox 14">
            <a:extLst>
              <a:ext uri="{FF2B5EF4-FFF2-40B4-BE49-F238E27FC236}">
                <a16:creationId xmlns:a16="http://schemas.microsoft.com/office/drawing/2014/main" id="{46C9D25E-43A0-4F34-9D94-A539B4F0902A}"/>
              </a:ext>
            </a:extLst>
          </p:cNvPr>
          <p:cNvSpPr txBox="1"/>
          <p:nvPr/>
        </p:nvSpPr>
        <p:spPr>
          <a:xfrm>
            <a:off x="8877190" y="5655212"/>
            <a:ext cx="2405575" cy="369332"/>
          </a:xfrm>
          <a:prstGeom prst="rect">
            <a:avLst/>
          </a:prstGeom>
          <a:noFill/>
        </p:spPr>
        <p:txBody>
          <a:bodyPr wrap="square" rtlCol="0">
            <a:spAutoFit/>
          </a:bodyPr>
          <a:lstStyle/>
          <a:p>
            <a:r>
              <a:rPr lang="en-GB" dirty="0"/>
              <a:t>Complication rate 3.6%</a:t>
            </a:r>
            <a:endParaRPr lang="en-US" dirty="0"/>
          </a:p>
        </p:txBody>
      </p:sp>
      <p:sp>
        <p:nvSpPr>
          <p:cNvPr id="3" name="TextBox 2">
            <a:extLst>
              <a:ext uri="{FF2B5EF4-FFF2-40B4-BE49-F238E27FC236}">
                <a16:creationId xmlns:a16="http://schemas.microsoft.com/office/drawing/2014/main" id="{2E4B1B8A-6103-4389-9AAA-E9DA40074277}"/>
              </a:ext>
            </a:extLst>
          </p:cNvPr>
          <p:cNvSpPr txBox="1"/>
          <p:nvPr/>
        </p:nvSpPr>
        <p:spPr>
          <a:xfrm>
            <a:off x="8814361" y="1812110"/>
            <a:ext cx="1378634" cy="461665"/>
          </a:xfrm>
          <a:prstGeom prst="rect">
            <a:avLst/>
          </a:prstGeom>
          <a:noFill/>
        </p:spPr>
        <p:txBody>
          <a:bodyPr wrap="square" rtlCol="0">
            <a:spAutoFit/>
          </a:bodyPr>
          <a:lstStyle/>
          <a:p>
            <a:r>
              <a:rPr lang="en-GB" sz="1200" dirty="0"/>
              <a:t>Vasovagal episode, n=1 (0.3%)</a:t>
            </a:r>
            <a:endParaRPr lang="en-US" sz="1200" dirty="0"/>
          </a:p>
        </p:txBody>
      </p:sp>
      <p:sp>
        <p:nvSpPr>
          <p:cNvPr id="5" name="TextBox 4">
            <a:extLst>
              <a:ext uri="{FF2B5EF4-FFF2-40B4-BE49-F238E27FC236}">
                <a16:creationId xmlns:a16="http://schemas.microsoft.com/office/drawing/2014/main" id="{7FA36377-402C-4654-B3B5-00A9FBD842F0}"/>
              </a:ext>
            </a:extLst>
          </p:cNvPr>
          <p:cNvSpPr txBox="1"/>
          <p:nvPr/>
        </p:nvSpPr>
        <p:spPr>
          <a:xfrm>
            <a:off x="10233008" y="3804326"/>
            <a:ext cx="1378634" cy="461665"/>
          </a:xfrm>
          <a:prstGeom prst="rect">
            <a:avLst/>
          </a:prstGeom>
          <a:noFill/>
        </p:spPr>
        <p:txBody>
          <a:bodyPr wrap="square" rtlCol="0">
            <a:spAutoFit/>
          </a:bodyPr>
          <a:lstStyle/>
          <a:p>
            <a:r>
              <a:rPr lang="en-GB" sz="1200" dirty="0"/>
              <a:t>Haematoma, n=7 (2.1%)</a:t>
            </a:r>
            <a:endParaRPr lang="en-US" sz="1200" dirty="0"/>
          </a:p>
        </p:txBody>
      </p:sp>
      <p:sp>
        <p:nvSpPr>
          <p:cNvPr id="6" name="TextBox 5">
            <a:extLst>
              <a:ext uri="{FF2B5EF4-FFF2-40B4-BE49-F238E27FC236}">
                <a16:creationId xmlns:a16="http://schemas.microsoft.com/office/drawing/2014/main" id="{F9B1033E-4FDE-42A6-BC6E-EEAC4BA13FD4}"/>
              </a:ext>
            </a:extLst>
          </p:cNvPr>
          <p:cNvSpPr txBox="1"/>
          <p:nvPr/>
        </p:nvSpPr>
        <p:spPr>
          <a:xfrm>
            <a:off x="8460545" y="3804326"/>
            <a:ext cx="1378634" cy="461665"/>
          </a:xfrm>
          <a:prstGeom prst="rect">
            <a:avLst/>
          </a:prstGeom>
          <a:noFill/>
        </p:spPr>
        <p:txBody>
          <a:bodyPr wrap="square" rtlCol="0">
            <a:spAutoFit/>
          </a:bodyPr>
          <a:lstStyle/>
          <a:p>
            <a:r>
              <a:rPr lang="en-GB" sz="1200" dirty="0"/>
              <a:t>Haemorrhage, n=3 (0.9%)</a:t>
            </a:r>
            <a:endParaRPr lang="en-US" sz="1200" dirty="0"/>
          </a:p>
        </p:txBody>
      </p:sp>
      <p:cxnSp>
        <p:nvCxnSpPr>
          <p:cNvPr id="9" name="Straight Connector 8">
            <a:extLst>
              <a:ext uri="{FF2B5EF4-FFF2-40B4-BE49-F238E27FC236}">
                <a16:creationId xmlns:a16="http://schemas.microsoft.com/office/drawing/2014/main" id="{C79293D6-4F4B-4976-91AC-163CB18F8489}"/>
              </a:ext>
            </a:extLst>
          </p:cNvPr>
          <p:cNvCxnSpPr/>
          <p:nvPr/>
        </p:nvCxnSpPr>
        <p:spPr>
          <a:xfrm>
            <a:off x="8814361" y="2548387"/>
            <a:ext cx="188962" cy="230833"/>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CBD7C0DB-0820-48E8-8DB5-8F98302E42A0}"/>
              </a:ext>
            </a:extLst>
          </p:cNvPr>
          <p:cNvCxnSpPr>
            <a:cxnSpLocks/>
          </p:cNvCxnSpPr>
          <p:nvPr/>
        </p:nvCxnSpPr>
        <p:spPr>
          <a:xfrm>
            <a:off x="9590143" y="2082116"/>
            <a:ext cx="12964" cy="235439"/>
          </a:xfrm>
          <a:prstGeom prst="line">
            <a:avLst/>
          </a:prstGeom>
        </p:spPr>
        <p:style>
          <a:lnRef idx="1">
            <a:schemeClr val="dk1"/>
          </a:lnRef>
          <a:fillRef idx="0">
            <a:schemeClr val="dk1"/>
          </a:fillRef>
          <a:effectRef idx="0">
            <a:schemeClr val="dk1"/>
          </a:effectRef>
          <a:fontRef idx="minor">
            <a:schemeClr val="tx1"/>
          </a:fontRef>
        </p:style>
      </p:cxnSp>
      <p:pic>
        <p:nvPicPr>
          <p:cNvPr id="18" name="Video 17">
            <a:hlinkClick r:id="" action="ppaction://media"/>
            <a:extLst>
              <a:ext uri="{FF2B5EF4-FFF2-40B4-BE49-F238E27FC236}">
                <a16:creationId xmlns:a16="http://schemas.microsoft.com/office/drawing/2014/main" id="{8E63862C-CDC7-4F51-BDEF-297973FC940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1842705359"/>
      </p:ext>
    </p:extLst>
  </p:cSld>
  <p:clrMapOvr>
    <a:masterClrMapping/>
  </p:clrMapOvr>
  <mc:AlternateContent xmlns:mc="http://schemas.openxmlformats.org/markup-compatibility/2006">
    <mc:Choice xmlns:p14="http://schemas.microsoft.com/office/powerpoint/2010/main" Requires="p14">
      <p:transition spd="slow" p14:dur="2000" advTm="51350"/>
    </mc:Choice>
    <mc:Fallback>
      <p:transition spd="slow" advTm="51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2E0A1-88EB-4D79-A354-0F3D7B08D1DB}"/>
              </a:ext>
            </a:extLst>
          </p:cNvPr>
          <p:cNvSpPr>
            <a:spLocks noGrp="1"/>
          </p:cNvSpPr>
          <p:nvPr>
            <p:ph type="title"/>
          </p:nvPr>
        </p:nvSpPr>
        <p:spPr/>
        <p:txBody>
          <a:bodyPr/>
          <a:lstStyle/>
          <a:p>
            <a:r>
              <a:rPr lang="en-GB" dirty="0"/>
              <a:t>results</a:t>
            </a:r>
            <a:endParaRPr lang="en-US" dirty="0"/>
          </a:p>
        </p:txBody>
      </p:sp>
      <p:graphicFrame>
        <p:nvGraphicFramePr>
          <p:cNvPr id="11" name="Content Placeholder 10">
            <a:extLst>
              <a:ext uri="{FF2B5EF4-FFF2-40B4-BE49-F238E27FC236}">
                <a16:creationId xmlns:a16="http://schemas.microsoft.com/office/drawing/2014/main" id="{54CD7C1A-8204-4E4D-815D-DEA729DF42C1}"/>
              </a:ext>
            </a:extLst>
          </p:cNvPr>
          <p:cNvGraphicFramePr>
            <a:graphicFrameLocks noGrp="1"/>
          </p:cNvGraphicFramePr>
          <p:nvPr>
            <p:ph idx="1"/>
            <p:extLst>
              <p:ext uri="{D42A27DB-BD31-4B8C-83A1-F6EECF244321}">
                <p14:modId xmlns:p14="http://schemas.microsoft.com/office/powerpoint/2010/main" val="830647538"/>
              </p:ext>
            </p:extLst>
          </p:nvPr>
        </p:nvGraphicFramePr>
        <p:xfrm>
          <a:off x="496650" y="2072620"/>
          <a:ext cx="10783291" cy="2485312"/>
        </p:xfrm>
        <a:graphic>
          <a:graphicData uri="http://schemas.openxmlformats.org/drawingml/2006/table">
            <a:tbl>
              <a:tblPr firstRow="1" firstCol="1" bandRow="1">
                <a:tableStyleId>{5C22544A-7EE6-4342-B048-85BDC9FD1C3A}</a:tableStyleId>
              </a:tblPr>
              <a:tblGrid>
                <a:gridCol w="1658967">
                  <a:extLst>
                    <a:ext uri="{9D8B030D-6E8A-4147-A177-3AD203B41FA5}">
                      <a16:colId xmlns:a16="http://schemas.microsoft.com/office/drawing/2014/main" val="521311156"/>
                    </a:ext>
                  </a:extLst>
                </a:gridCol>
                <a:gridCol w="829484">
                  <a:extLst>
                    <a:ext uri="{9D8B030D-6E8A-4147-A177-3AD203B41FA5}">
                      <a16:colId xmlns:a16="http://schemas.microsoft.com/office/drawing/2014/main" val="3121121440"/>
                    </a:ext>
                  </a:extLst>
                </a:gridCol>
                <a:gridCol w="829484">
                  <a:extLst>
                    <a:ext uri="{9D8B030D-6E8A-4147-A177-3AD203B41FA5}">
                      <a16:colId xmlns:a16="http://schemas.microsoft.com/office/drawing/2014/main" val="1101118757"/>
                    </a:ext>
                  </a:extLst>
                </a:gridCol>
                <a:gridCol w="829484">
                  <a:extLst>
                    <a:ext uri="{9D8B030D-6E8A-4147-A177-3AD203B41FA5}">
                      <a16:colId xmlns:a16="http://schemas.microsoft.com/office/drawing/2014/main" val="477067320"/>
                    </a:ext>
                  </a:extLst>
                </a:gridCol>
                <a:gridCol w="829484">
                  <a:extLst>
                    <a:ext uri="{9D8B030D-6E8A-4147-A177-3AD203B41FA5}">
                      <a16:colId xmlns:a16="http://schemas.microsoft.com/office/drawing/2014/main" val="1694507960"/>
                    </a:ext>
                  </a:extLst>
                </a:gridCol>
                <a:gridCol w="829484">
                  <a:extLst>
                    <a:ext uri="{9D8B030D-6E8A-4147-A177-3AD203B41FA5}">
                      <a16:colId xmlns:a16="http://schemas.microsoft.com/office/drawing/2014/main" val="3340728109"/>
                    </a:ext>
                  </a:extLst>
                </a:gridCol>
                <a:gridCol w="829484">
                  <a:extLst>
                    <a:ext uri="{9D8B030D-6E8A-4147-A177-3AD203B41FA5}">
                      <a16:colId xmlns:a16="http://schemas.microsoft.com/office/drawing/2014/main" val="2952012645"/>
                    </a:ext>
                  </a:extLst>
                </a:gridCol>
                <a:gridCol w="829484">
                  <a:extLst>
                    <a:ext uri="{9D8B030D-6E8A-4147-A177-3AD203B41FA5}">
                      <a16:colId xmlns:a16="http://schemas.microsoft.com/office/drawing/2014/main" val="2784215980"/>
                    </a:ext>
                  </a:extLst>
                </a:gridCol>
                <a:gridCol w="829484">
                  <a:extLst>
                    <a:ext uri="{9D8B030D-6E8A-4147-A177-3AD203B41FA5}">
                      <a16:colId xmlns:a16="http://schemas.microsoft.com/office/drawing/2014/main" val="3703361817"/>
                    </a:ext>
                  </a:extLst>
                </a:gridCol>
                <a:gridCol w="829484">
                  <a:extLst>
                    <a:ext uri="{9D8B030D-6E8A-4147-A177-3AD203B41FA5}">
                      <a16:colId xmlns:a16="http://schemas.microsoft.com/office/drawing/2014/main" val="2381625236"/>
                    </a:ext>
                  </a:extLst>
                </a:gridCol>
                <a:gridCol w="829484">
                  <a:extLst>
                    <a:ext uri="{9D8B030D-6E8A-4147-A177-3AD203B41FA5}">
                      <a16:colId xmlns:a16="http://schemas.microsoft.com/office/drawing/2014/main" val="3713724605"/>
                    </a:ext>
                  </a:extLst>
                </a:gridCol>
                <a:gridCol w="829484">
                  <a:extLst>
                    <a:ext uri="{9D8B030D-6E8A-4147-A177-3AD203B41FA5}">
                      <a16:colId xmlns:a16="http://schemas.microsoft.com/office/drawing/2014/main" val="3645641834"/>
                    </a:ext>
                  </a:extLst>
                </a:gridCol>
              </a:tblGrid>
              <a:tr h="273041">
                <a:tc>
                  <a:txBody>
                    <a:bodyPr/>
                    <a:lstStyle/>
                    <a:p>
                      <a:pPr algn="ctr">
                        <a:lnSpc>
                          <a:spcPct val="107000"/>
                        </a:lnSpc>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gridSpan="10">
                  <a:txBody>
                    <a:bodyPr/>
                    <a:lstStyle/>
                    <a:p>
                      <a:pPr algn="ctr">
                        <a:lnSpc>
                          <a:spcPct val="107000"/>
                        </a:lnSpc>
                        <a:spcAft>
                          <a:spcPts val="800"/>
                        </a:spcAft>
                      </a:pPr>
                      <a:r>
                        <a:rPr lang="en-US" sz="1600">
                          <a:effectLst/>
                        </a:rPr>
                        <a:t>Treatment</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lnSpc>
                          <a:spcPct val="107000"/>
                        </a:lnSpc>
                        <a:spcAft>
                          <a:spcPts val="800"/>
                        </a:spcAft>
                      </a:pPr>
                      <a:r>
                        <a:rPr lang="en-US" sz="1600">
                          <a:effectLst/>
                        </a:rPr>
                        <a:t> </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45424416"/>
                  </a:ext>
                </a:extLst>
              </a:tr>
              <a:tr h="847066">
                <a:tc>
                  <a:txBody>
                    <a:bodyPr/>
                    <a:lstStyle/>
                    <a:p>
                      <a:pPr algn="ctr">
                        <a:lnSpc>
                          <a:spcPct val="107000"/>
                        </a:lnSpc>
                        <a:spcAft>
                          <a:spcPts val="800"/>
                        </a:spcAft>
                      </a:pPr>
                      <a:r>
                        <a:rPr lang="en-US" sz="1600">
                          <a:effectLst/>
                        </a:rPr>
                        <a:t>Histology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dirty="0">
                          <a:effectLst/>
                        </a:rPr>
                        <a:t>None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Surveillance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Radical nephrectomy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dirty="0">
                          <a:effectLst/>
                        </a:rPr>
                        <a:t>Partial nephrectomy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RFA</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TKI</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Chemotherapy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Palliative</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Hormonal</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Radiotherapy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Total</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71228243"/>
                  </a:ext>
                </a:extLst>
              </a:tr>
              <a:tr h="273041">
                <a:tc>
                  <a:txBody>
                    <a:bodyPr/>
                    <a:lstStyle/>
                    <a:p>
                      <a:pPr algn="ctr">
                        <a:lnSpc>
                          <a:spcPct val="107000"/>
                        </a:lnSpc>
                        <a:spcAft>
                          <a:spcPts val="800"/>
                        </a:spcAft>
                      </a:pPr>
                      <a:r>
                        <a:rPr lang="en-US" sz="1600">
                          <a:effectLst/>
                        </a:rPr>
                        <a:t>Benign</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highlight>
                            <a:srgbClr val="FFFF00"/>
                          </a:highlight>
                        </a:rPr>
                        <a:t>19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42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13355283"/>
                  </a:ext>
                </a:extLst>
              </a:tr>
              <a:tr h="273041">
                <a:tc>
                  <a:txBody>
                    <a:bodyPr/>
                    <a:lstStyle/>
                    <a:p>
                      <a:pPr algn="ctr">
                        <a:lnSpc>
                          <a:spcPct val="107000"/>
                        </a:lnSpc>
                        <a:spcAft>
                          <a:spcPts val="800"/>
                        </a:spcAft>
                      </a:pPr>
                      <a:r>
                        <a:rPr lang="en-US" sz="1600">
                          <a:effectLst/>
                        </a:rPr>
                        <a:t>Malignant</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dirty="0">
                          <a:effectLst/>
                        </a:rPr>
                        <a:t>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29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34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highlight>
                            <a:srgbClr val="FFFF00"/>
                          </a:highlight>
                        </a:rPr>
                        <a:t>82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52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241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72064401"/>
                  </a:ext>
                </a:extLst>
              </a:tr>
              <a:tr h="273041">
                <a:tc>
                  <a:txBody>
                    <a:bodyPr/>
                    <a:lstStyle/>
                    <a:p>
                      <a:pPr algn="ctr">
                        <a:lnSpc>
                          <a:spcPct val="107000"/>
                        </a:lnSpc>
                        <a:spcAft>
                          <a:spcPts val="800"/>
                        </a:spcAft>
                      </a:pPr>
                      <a:r>
                        <a:rPr lang="en-US" sz="1600">
                          <a:effectLst/>
                        </a:rPr>
                        <a:t>Non-diagnostic</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highlight>
                            <a:srgbClr val="FFFF00"/>
                          </a:highlight>
                        </a:rPr>
                        <a:t>11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30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84012792"/>
                  </a:ext>
                </a:extLst>
              </a:tr>
              <a:tr h="273041">
                <a:tc>
                  <a:txBody>
                    <a:bodyPr/>
                    <a:lstStyle/>
                    <a:p>
                      <a:pPr algn="ctr">
                        <a:lnSpc>
                          <a:spcPct val="107000"/>
                        </a:lnSpc>
                        <a:spcAft>
                          <a:spcPts val="800"/>
                        </a:spcAft>
                      </a:pPr>
                      <a:r>
                        <a:rPr lang="en-US" sz="1600">
                          <a:effectLst/>
                        </a:rPr>
                        <a:t>No malignancy</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highlight>
                            <a:srgbClr val="FFFF00"/>
                          </a:highlight>
                        </a:rPr>
                        <a:t>12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21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547754307"/>
                  </a:ext>
                </a:extLst>
              </a:tr>
              <a:tr h="273041">
                <a:tc>
                  <a:txBody>
                    <a:bodyPr/>
                    <a:lstStyle/>
                    <a:p>
                      <a:pPr algn="ctr">
                        <a:lnSpc>
                          <a:spcPct val="107000"/>
                        </a:lnSpc>
                        <a:spcAft>
                          <a:spcPts val="800"/>
                        </a:spcAft>
                      </a:pPr>
                      <a:r>
                        <a:rPr lang="en-US" sz="1600" dirty="0">
                          <a:effectLst/>
                        </a:rPr>
                        <a:t>Total</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46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31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44</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117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55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a:effectLst/>
                        </a:rPr>
                        <a:t>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07000"/>
                        </a:lnSpc>
                        <a:spcAft>
                          <a:spcPts val="800"/>
                        </a:spcAft>
                      </a:pPr>
                      <a:r>
                        <a:rPr lang="en-US" sz="1600" dirty="0">
                          <a:effectLst/>
                        </a:rPr>
                        <a:t>334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42436758"/>
                  </a:ext>
                </a:extLst>
              </a:tr>
            </a:tbl>
          </a:graphicData>
        </a:graphic>
      </p:graphicFrame>
      <p:pic>
        <p:nvPicPr>
          <p:cNvPr id="14" name="Video 13">
            <a:hlinkClick r:id="" action="ppaction://media"/>
            <a:extLst>
              <a:ext uri="{FF2B5EF4-FFF2-40B4-BE49-F238E27FC236}">
                <a16:creationId xmlns:a16="http://schemas.microsoft.com/office/drawing/2014/main" id="{B450DBCB-6B4F-46F1-86E5-66369715138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094906465"/>
      </p:ext>
    </p:extLst>
  </p:cSld>
  <p:clrMapOvr>
    <a:masterClrMapping/>
  </p:clrMapOvr>
  <mc:AlternateContent xmlns:mc="http://schemas.openxmlformats.org/markup-compatibility/2006">
    <mc:Choice xmlns:p14="http://schemas.microsoft.com/office/powerpoint/2010/main" Requires="p14">
      <p:transition spd="slow" p14:dur="2000" advTm="33168"/>
    </mc:Choice>
    <mc:Fallback>
      <p:transition spd="slow" advTm="33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5D57B-9E75-4C76-8641-427114ADC85E}"/>
              </a:ext>
            </a:extLst>
          </p:cNvPr>
          <p:cNvSpPr>
            <a:spLocks noGrp="1"/>
          </p:cNvSpPr>
          <p:nvPr>
            <p:ph type="title"/>
          </p:nvPr>
        </p:nvSpPr>
        <p:spPr/>
        <p:txBody>
          <a:bodyPr/>
          <a:lstStyle/>
          <a:p>
            <a:r>
              <a:rPr lang="en-GB" dirty="0"/>
              <a:t>conclusion</a:t>
            </a:r>
            <a:endParaRPr lang="en-US" dirty="0"/>
          </a:p>
        </p:txBody>
      </p:sp>
      <p:sp>
        <p:nvSpPr>
          <p:cNvPr id="3" name="Content Placeholder 2">
            <a:extLst>
              <a:ext uri="{FF2B5EF4-FFF2-40B4-BE49-F238E27FC236}">
                <a16:creationId xmlns:a16="http://schemas.microsoft.com/office/drawing/2014/main" id="{E3B97F08-65AB-4F4C-B4F0-6BE1D276F7A1}"/>
              </a:ext>
            </a:extLst>
          </p:cNvPr>
          <p:cNvSpPr>
            <a:spLocks noGrp="1"/>
          </p:cNvSpPr>
          <p:nvPr>
            <p:ph idx="1"/>
          </p:nvPr>
        </p:nvSpPr>
        <p:spPr/>
        <p:txBody>
          <a:bodyPr/>
          <a:lstStyle/>
          <a:p>
            <a:r>
              <a:rPr lang="en-GB" dirty="0"/>
              <a:t>Detection rate was 91% and complication rate was 3.6%. </a:t>
            </a:r>
          </a:p>
          <a:p>
            <a:r>
              <a:rPr lang="en-GB" dirty="0"/>
              <a:t>This study suggest renal mass biopsies have high diagnostic yield and have low complication rates.</a:t>
            </a:r>
          </a:p>
          <a:p>
            <a:r>
              <a:rPr lang="en-GB" dirty="0"/>
              <a:t>Our tertiary centre met the standards in the literature</a:t>
            </a:r>
            <a:endParaRPr lang="en-US" dirty="0"/>
          </a:p>
        </p:txBody>
      </p:sp>
      <p:pic>
        <p:nvPicPr>
          <p:cNvPr id="7" name="Video 6">
            <a:hlinkClick r:id="" action="ppaction://media"/>
            <a:extLst>
              <a:ext uri="{FF2B5EF4-FFF2-40B4-BE49-F238E27FC236}">
                <a16:creationId xmlns:a16="http://schemas.microsoft.com/office/drawing/2014/main" id="{AD9C48A1-0D55-4217-BA2E-DB14F5745AC5}"/>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4"/>
          <a:stretch>
            <a:fillRect/>
          </a:stretch>
        </p:blipFill>
        <p:spPr>
          <a:xfrm>
            <a:off x="9906000" y="5143500"/>
            <a:ext cx="2285999" cy="1714500"/>
          </a:xfrm>
          <a:prstGeom prst="rect">
            <a:avLst/>
          </a:prstGeom>
        </p:spPr>
      </p:pic>
    </p:spTree>
    <p:extLst>
      <p:ext uri="{BB962C8B-B14F-4D97-AF65-F5344CB8AC3E}">
        <p14:creationId xmlns:p14="http://schemas.microsoft.com/office/powerpoint/2010/main" val="4147417917"/>
      </p:ext>
    </p:extLst>
  </p:cSld>
  <p:clrMapOvr>
    <a:masterClrMapping/>
  </p:clrMapOvr>
  <mc:AlternateContent xmlns:mc="http://schemas.openxmlformats.org/markup-compatibility/2006">
    <mc:Choice xmlns:p14="http://schemas.microsoft.com/office/powerpoint/2010/main" Requires="p14">
      <p:transition spd="slow" p14:dur="2000" advTm="20110"/>
    </mc:Choice>
    <mc:Fallback>
      <p:transition spd="slow" advTm="20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194</TotalTime>
  <Words>627</Words>
  <Application>Microsoft Office PowerPoint</Application>
  <PresentationFormat>Widescreen</PresentationFormat>
  <Paragraphs>200</Paragraphs>
  <Slides>7</Slides>
  <Notes>0</Notes>
  <HiddenSlides>0</HiddenSlides>
  <MMClips>7</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Gill Sans MT</vt:lpstr>
      <vt:lpstr>Gallery</vt:lpstr>
      <vt:lpstr>Detection rate and complication rate of renal mass biopsy</vt:lpstr>
      <vt:lpstr>BACKGROUND</vt:lpstr>
      <vt:lpstr>methods</vt:lpstr>
      <vt:lpstr>results</vt:lpstr>
      <vt:lpstr>results</vt:lpstr>
      <vt:lpstr>results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Diagnostic accuracy and complication rates of renal mass biopsy</dc:title>
  <dc:creator>Jordan Ng Cheong Chung (UG)</dc:creator>
  <cp:lastModifiedBy>Jordan Ng Cheong Chung (UG)</cp:lastModifiedBy>
  <cp:revision>21</cp:revision>
  <dcterms:created xsi:type="dcterms:W3CDTF">2020-09-30T21:07:20Z</dcterms:created>
  <dcterms:modified xsi:type="dcterms:W3CDTF">2020-10-24T22:32:38Z</dcterms:modified>
</cp:coreProperties>
</file>