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  <a:endParaRPr sz="2800"/>
          </a:p>
          <a:p>
            <a:pPr lvl="1">
              <a:defRPr sz="1800"/>
            </a:pPr>
            <a:r>
              <a:rPr sz="2800"/>
              <a:t>Body Level Two</a:t>
            </a:r>
            <a:endParaRPr sz="2800"/>
          </a:p>
          <a:p>
            <a:pPr lvl="2">
              <a:defRPr sz="1800"/>
            </a:pPr>
            <a:r>
              <a:rPr sz="2800"/>
              <a:t>Body Level Three</a:t>
            </a:r>
            <a:endParaRPr sz="2800"/>
          </a:p>
          <a:p>
            <a:pPr lvl="3">
              <a:defRPr sz="1800"/>
            </a:pPr>
            <a:r>
              <a:rPr sz="2800"/>
              <a:t>Body Level Four</a:t>
            </a:r>
            <a:endParaRPr sz="2800"/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med" advClick="1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hyperlink" Target="mailto:mark.johnson27@nhs.net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xfrm>
            <a:off x="1270000" y="3365599"/>
            <a:ext cx="10464800" cy="1574701"/>
          </a:xfrm>
          <a:prstGeom prst="rect">
            <a:avLst/>
          </a:prstGeom>
        </p:spPr>
        <p:txBody>
          <a:bodyPr/>
          <a:lstStyle>
            <a:lvl1pPr>
              <a:defRPr b="1" i="1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b="0" i="0" sz="1800">
                <a:solidFill>
                  <a:srgbClr val="000000"/>
                </a:solidFill>
              </a:defRPr>
            </a:pPr>
            <a:r>
              <a:rPr b="1" i="1" sz="8000">
                <a:solidFill>
                  <a:srgbClr val="942192"/>
                </a:solidFill>
              </a:rPr>
              <a:t>BAUS Update</a:t>
            </a:r>
          </a:p>
        </p:txBody>
      </p:sp>
      <p:sp>
        <p:nvSpPr>
          <p:cNvPr id="33" name="Shape 33"/>
          <p:cNvSpPr/>
          <p:nvPr>
            <p:ph type="body" idx="1"/>
          </p:nvPr>
        </p:nvSpPr>
        <p:spPr>
          <a:xfrm>
            <a:off x="1270000" y="5029199"/>
            <a:ext cx="10464800" cy="1501396"/>
          </a:xfrm>
          <a:prstGeom prst="rect">
            <a:avLst/>
          </a:prstGeom>
        </p:spPr>
        <p:txBody>
          <a:bodyPr/>
          <a:lstStyle/>
          <a:p>
            <a:pPr lvl="0" defTabSz="554990">
              <a:defRPr sz="1800"/>
            </a:pPr>
            <a:r>
              <a:rPr sz="3040">
                <a:solidFill>
                  <a:srgbClr val="0433FF"/>
                </a:solidFill>
              </a:rPr>
              <a:t>Mark Johnson</a:t>
            </a:r>
            <a:endParaRPr sz="3040">
              <a:solidFill>
                <a:srgbClr val="0433FF"/>
              </a:solidFill>
            </a:endParaRPr>
          </a:p>
          <a:p>
            <a:pPr lvl="0" defTabSz="554990">
              <a:defRPr sz="1800"/>
            </a:pPr>
            <a:endParaRPr sz="3040">
              <a:solidFill>
                <a:srgbClr val="0433FF"/>
              </a:solidFill>
            </a:endParaRPr>
          </a:p>
          <a:p>
            <a:pPr lvl="0" defTabSz="554990">
              <a:defRPr sz="1800"/>
            </a:pPr>
            <a:r>
              <a:rPr sz="3040">
                <a:solidFill>
                  <a:srgbClr val="0433FF"/>
                </a:solidFill>
              </a:rPr>
              <a:t>December 2020</a:t>
            </a:r>
          </a:p>
        </p:txBody>
      </p:sp>
      <p:pic>
        <p:nvPicPr>
          <p:cNvPr id="34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16100" y="6755443"/>
            <a:ext cx="4119310" cy="13979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74150" y="1193800"/>
            <a:ext cx="5320950" cy="12346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asted-image.png"/>
          <p:cNvPicPr/>
          <p:nvPr/>
        </p:nvPicPr>
        <p:blipFill>
          <a:blip r:embed="rId2">
            <a:extLst/>
          </a:blip>
          <a:srcRect l="6871" t="0" r="6871" b="0"/>
          <a:stretch>
            <a:fillRect/>
          </a:stretch>
        </p:blipFill>
        <p:spPr>
          <a:xfrm>
            <a:off x="7677220" y="2898179"/>
            <a:ext cx="2400161" cy="3703104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hape 38"/>
          <p:cNvSpPr/>
          <p:nvPr>
            <p:ph type="title"/>
          </p:nvPr>
        </p:nvSpPr>
        <p:spPr>
          <a:xfrm>
            <a:off x="1638300" y="635000"/>
            <a:ext cx="5334000" cy="39878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6000"/>
              <a:t>Thank you David</a:t>
            </a:r>
          </a:p>
        </p:txBody>
      </p:sp>
      <p:sp>
        <p:nvSpPr>
          <p:cNvPr id="39" name="Shape 39"/>
          <p:cNvSpPr/>
          <p:nvPr>
            <p:ph type="body" idx="1"/>
          </p:nvPr>
        </p:nvSpPr>
        <p:spPr>
          <a:xfrm>
            <a:off x="903816" y="5422900"/>
            <a:ext cx="6309785" cy="136161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 Previous BAUS Regional Rep’ &amp; Trustee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942192"/>
                </a:solidFill>
              </a:defRPr>
            </a:lvl1pPr>
          </a:lstStyle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8000">
                <a:solidFill>
                  <a:srgbClr val="942192"/>
                </a:solidFill>
              </a:rPr>
              <a:t>What is happening:</a:t>
            </a:r>
          </a:p>
        </p:txBody>
      </p:sp>
      <p:sp>
        <p:nvSpPr>
          <p:cNvPr id="42" name="Shape 42"/>
          <p:cNvSpPr/>
          <p:nvPr>
            <p:ph type="body" idx="1"/>
          </p:nvPr>
        </p:nvSpPr>
        <p:spPr>
          <a:xfrm>
            <a:off x="952500" y="2717651"/>
            <a:ext cx="11099800" cy="5832641"/>
          </a:xfrm>
          <a:prstGeom prst="rect">
            <a:avLst/>
          </a:prstGeom>
        </p:spPr>
        <p:txBody>
          <a:bodyPr/>
          <a:lstStyle/>
          <a:p>
            <a:pPr lvl="0" marL="422275" indent="-422275" defTabSz="554990">
              <a:spcBef>
                <a:spcPts val="3900"/>
              </a:spcBef>
              <a:defRPr sz="1800"/>
            </a:pPr>
            <a:r>
              <a:rPr sz="3420"/>
              <a:t>Responding to COVID </a:t>
            </a:r>
            <a:endParaRPr sz="3420"/>
          </a:p>
          <a:p>
            <a:pPr lvl="0" marL="422275" indent="-422275" defTabSz="554990">
              <a:spcBef>
                <a:spcPts val="3900"/>
              </a:spcBef>
              <a:defRPr sz="1800"/>
            </a:pPr>
            <a:r>
              <a:rPr sz="3420"/>
              <a:t>Guidelines from sections</a:t>
            </a:r>
            <a:endParaRPr sz="3420"/>
          </a:p>
          <a:p>
            <a:pPr lvl="0" marL="422275" indent="-422275" defTabSz="554990">
              <a:spcBef>
                <a:spcPts val="3900"/>
              </a:spcBef>
              <a:defRPr sz="1800"/>
            </a:pPr>
            <a:r>
              <a:rPr sz="3420"/>
              <a:t>Virtual Educational activities e.g. Webinars / FRCS Urol course etc</a:t>
            </a:r>
            <a:endParaRPr sz="3420"/>
          </a:p>
          <a:p>
            <a:pPr lvl="0" marL="422275" indent="-422275" defTabSz="554990">
              <a:spcBef>
                <a:spcPts val="3900"/>
              </a:spcBef>
              <a:defRPr sz="1800"/>
            </a:pPr>
            <a:r>
              <a:rPr sz="3420"/>
              <a:t>Virtual BAUS 2020</a:t>
            </a:r>
            <a:endParaRPr sz="3420"/>
          </a:p>
          <a:p>
            <a:pPr lvl="0" marL="422275" indent="-422275" defTabSz="554990">
              <a:spcBef>
                <a:spcPts val="3900"/>
              </a:spcBef>
              <a:defRPr sz="1800"/>
            </a:pPr>
            <a:r>
              <a:rPr sz="3420"/>
              <a:t>TOB - keen to rethink sections and their structure (again nothing definite)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42192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942192"/>
                </a:solidFill>
              </a:rPr>
              <a:t>BAUS Annual Meeting</a:t>
            </a:r>
          </a:p>
        </p:txBody>
      </p:sp>
      <p:sp>
        <p:nvSpPr>
          <p:cNvPr id="45" name="Shape 45"/>
          <p:cNvSpPr/>
          <p:nvPr>
            <p:ph type="body" idx="1"/>
          </p:nvPr>
        </p:nvSpPr>
        <p:spPr>
          <a:xfrm>
            <a:off x="1335551" y="2603500"/>
            <a:ext cx="10568980" cy="62865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Lots of discussion about future formats</a:t>
            </a:r>
            <a:endParaRPr sz="3600"/>
          </a:p>
          <a:p>
            <a:pPr lvl="0">
              <a:defRPr sz="1800"/>
            </a:pPr>
            <a:r>
              <a:rPr sz="3600"/>
              <a:t>‘A poster from every unit’</a:t>
            </a:r>
            <a:endParaRPr sz="3600"/>
          </a:p>
          <a:p>
            <a:pPr lvl="0">
              <a:defRPr sz="1800"/>
            </a:pPr>
            <a:r>
              <a:rPr sz="3600"/>
              <a:t>Incorporate annual meeting fee in subscriptions to encourage attendance (not confirmed)</a:t>
            </a:r>
            <a:endParaRPr sz="3600"/>
          </a:p>
          <a:p>
            <a:pPr lvl="0">
              <a:defRPr sz="1800"/>
            </a:pPr>
            <a:r>
              <a:rPr sz="3600"/>
              <a:t>Plans for 2021 - still to be decided</a:t>
            </a: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xfrm>
            <a:off x="952500" y="444500"/>
            <a:ext cx="11099800" cy="15021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42192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942192"/>
                </a:solidFill>
              </a:rPr>
              <a:t>BAUS Audit</a:t>
            </a:r>
          </a:p>
        </p:txBody>
      </p:sp>
      <p:sp>
        <p:nvSpPr>
          <p:cNvPr id="48" name="Shape 48"/>
          <p:cNvSpPr/>
          <p:nvPr>
            <p:ph type="body" idx="1"/>
          </p:nvPr>
        </p:nvSpPr>
        <p:spPr>
          <a:xfrm>
            <a:off x="952500" y="1879947"/>
            <a:ext cx="11099800" cy="7010053"/>
          </a:xfrm>
          <a:prstGeom prst="rect">
            <a:avLst/>
          </a:prstGeom>
        </p:spPr>
        <p:txBody>
          <a:bodyPr/>
          <a:lstStyle/>
          <a:p>
            <a:pPr lvl="0" marL="337820" indent="-337820" defTabSz="443991">
              <a:spcBef>
                <a:spcPts val="3100"/>
              </a:spcBef>
              <a:defRPr sz="1800"/>
            </a:pPr>
            <a:r>
              <a:rPr sz="2736"/>
              <a:t>BAUS contract with Dendrite ends March 2021</a:t>
            </a:r>
            <a:endParaRPr sz="2736"/>
          </a:p>
          <a:p>
            <a:pPr lvl="0" marL="337820" indent="-337820" defTabSz="443991">
              <a:spcBef>
                <a:spcPts val="3100"/>
              </a:spcBef>
              <a:defRPr sz="1800"/>
            </a:pPr>
            <a:r>
              <a:rPr sz="2736"/>
              <a:t>Individuals can download data before 31st Jan’ 2021</a:t>
            </a:r>
            <a:endParaRPr sz="2736"/>
          </a:p>
          <a:p>
            <a:pPr lvl="0" marL="337820" indent="-337820" defTabSz="443991">
              <a:spcBef>
                <a:spcPts val="3100"/>
              </a:spcBef>
              <a:defRPr sz="1800"/>
            </a:pPr>
            <a:r>
              <a:rPr sz="2736"/>
              <a:t>Summary data from BAUS registries being used to assist benchmarking e.g. RARP</a:t>
            </a:r>
            <a:endParaRPr sz="2736"/>
          </a:p>
          <a:p>
            <a:pPr lvl="0" marL="337820" indent="-337820" defTabSz="443991">
              <a:spcBef>
                <a:spcPts val="3100"/>
              </a:spcBef>
              <a:defRPr sz="1800"/>
            </a:pPr>
            <a:r>
              <a:rPr sz="2736"/>
              <a:t>NCIP (National Clinical Improvement Programme) aim to deliver consultant outcomes - work ongoing</a:t>
            </a:r>
            <a:endParaRPr sz="2736"/>
          </a:p>
          <a:p>
            <a:pPr lvl="0" marL="337820" indent="-337820" defTabSz="443991">
              <a:spcBef>
                <a:spcPts val="3100"/>
              </a:spcBef>
              <a:defRPr sz="1800"/>
            </a:pPr>
            <a:r>
              <a:rPr sz="2736"/>
              <a:t>There is now an Audit Steering Group - more focussed on time limited audits e.g. BOO audit</a:t>
            </a:r>
            <a:endParaRPr sz="2736"/>
          </a:p>
          <a:p>
            <a:pPr lvl="0" marL="337820" indent="-337820" defTabSz="443991">
              <a:spcBef>
                <a:spcPts val="3100"/>
              </a:spcBef>
              <a:defRPr sz="1800"/>
            </a:pPr>
            <a:r>
              <a:rPr sz="2736"/>
              <a:t>Follow up data still being collected for Cytoreductive nephrectomy audit</a:t>
            </a:r>
            <a:endParaRPr sz="2736"/>
          </a:p>
          <a:p>
            <a:pPr lvl="0" marL="337820" indent="-337820" defTabSz="443991">
              <a:spcBef>
                <a:spcPts val="3100"/>
              </a:spcBef>
              <a:defRPr sz="1800"/>
            </a:pPr>
            <a:r>
              <a:rPr sz="2736"/>
              <a:t>Renal Colic Audit - recently launched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body" idx="1"/>
          </p:nvPr>
        </p:nvSpPr>
        <p:spPr>
          <a:xfrm>
            <a:off x="952500" y="863600"/>
            <a:ext cx="11099800" cy="64635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b="1" i="1" sz="3600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rPr>
              <a:t>BAUS National Fellowship Directors</a:t>
            </a:r>
            <a:endParaRPr sz="3600">
              <a:solidFill>
                <a:srgbClr val="942192"/>
              </a:solidFill>
            </a:endParaRPr>
          </a:p>
          <a:p>
            <a:pPr lvl="0">
              <a:defRPr sz="1800"/>
            </a:pPr>
            <a:r>
              <a:rPr sz="3600"/>
              <a:t>Anthony Koupparis (Oncology)</a:t>
            </a:r>
            <a:endParaRPr sz="3600"/>
          </a:p>
          <a:p>
            <a:pPr lvl="0">
              <a:defRPr sz="1800"/>
            </a:pPr>
            <a:r>
              <a:rPr sz="3600"/>
              <a:t>Melissa Davies (Benign)</a:t>
            </a:r>
            <a:endParaRPr sz="3600"/>
          </a:p>
          <a:p>
            <a:pPr lvl="0" marL="0" indent="0">
              <a:buSzTx/>
              <a:buNone/>
              <a:defRPr sz="1800"/>
            </a:pPr>
            <a:r>
              <a:rPr sz="3600"/>
              <a:t>We all await more information as to how they will actually facilitate UK fellowships</a:t>
            </a:r>
            <a:endParaRPr sz="3600"/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R="457200" defTabSz="457200">
              <a:lnSpc>
                <a:spcPts val="8200"/>
              </a:lnSpc>
              <a:spcBef>
                <a:spcPts val="600"/>
              </a:spcBef>
              <a:defRPr b="1" sz="5000">
                <a:solidFill>
                  <a:srgbClr val="9421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5000">
                <a:solidFill>
                  <a:srgbClr val="942192"/>
                </a:solidFill>
              </a:rPr>
              <a:t>A strategic vision for BAUS</a:t>
            </a:r>
          </a:p>
        </p:txBody>
      </p:sp>
      <p:sp>
        <p:nvSpPr>
          <p:cNvPr id="53" name="Shape 5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400050" indent="-400050" defTabSz="525779">
              <a:spcBef>
                <a:spcPts val="3700"/>
              </a:spcBef>
              <a:defRPr sz="1800"/>
            </a:pPr>
            <a:r>
              <a:rPr sz="3239"/>
              <a:t>Published in this months BJUI</a:t>
            </a:r>
            <a:endParaRPr sz="3239"/>
          </a:p>
          <a:p>
            <a:pPr lvl="0" marL="400050" indent="-400050" defTabSz="525779">
              <a:spcBef>
                <a:spcPts val="3700"/>
              </a:spcBef>
              <a:defRPr sz="1800"/>
            </a:pPr>
            <a:r>
              <a:rPr sz="3239"/>
              <a:t>  Core goals of BAUS: </a:t>
            </a:r>
            <a:endParaRPr sz="3239"/>
          </a:p>
          <a:p>
            <a:pPr lvl="1" marL="800100" indent="-400050" defTabSz="525779">
              <a:spcBef>
                <a:spcPts val="3700"/>
              </a:spcBef>
              <a:defRPr sz="1800"/>
            </a:pPr>
            <a:r>
              <a:rPr sz="3239"/>
              <a:t>The development, education and support of urologists in their work; </a:t>
            </a:r>
            <a:endParaRPr sz="3239"/>
          </a:p>
          <a:p>
            <a:pPr lvl="1" marL="800100" indent="-400050" defTabSz="525779">
              <a:spcBef>
                <a:spcPts val="3700"/>
              </a:spcBef>
              <a:defRPr sz="1800"/>
            </a:pPr>
            <a:r>
              <a:rPr sz="3239"/>
              <a:t>for BAUS to be a leading influence in urology in the UK and the world; </a:t>
            </a:r>
            <a:endParaRPr sz="3239"/>
          </a:p>
          <a:p>
            <a:pPr lvl="1" marL="800100" indent="-400050" defTabSz="525779">
              <a:spcBef>
                <a:spcPts val="3700"/>
              </a:spcBef>
              <a:defRPr sz="1800"/>
            </a:pPr>
            <a:r>
              <a:rPr sz="3239"/>
              <a:t>and to become more efficient and effective in our internal workings.</a:t>
            </a:r>
            <a:endParaRPr sz="3239"/>
          </a:p>
        </p:txBody>
      </p:sp>
      <p:pic>
        <p:nvPicPr>
          <p:cNvPr id="54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18864" y="2185225"/>
            <a:ext cx="1809243" cy="2159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body" idx="1"/>
          </p:nvPr>
        </p:nvSpPr>
        <p:spPr>
          <a:xfrm>
            <a:off x="2267545" y="635000"/>
            <a:ext cx="8705255" cy="7213600"/>
          </a:xfrm>
          <a:prstGeom prst="rect">
            <a:avLst/>
          </a:prstGeom>
        </p:spPr>
        <p:txBody>
          <a:bodyPr/>
          <a:lstStyle/>
          <a:p>
            <a:pPr lvl="0" marL="0" indent="0" algn="ctr">
              <a:buSzTx/>
              <a:buNone/>
              <a:defRPr sz="1800"/>
            </a:pPr>
            <a:r>
              <a:rPr sz="3600"/>
              <a:t>Please feel free to contact me if you have ideas or comments regarding anything in Tim’s recent article on Strategic vision:</a:t>
            </a:r>
            <a:endParaRPr sz="3600"/>
          </a:p>
          <a:p>
            <a:pPr lvl="0" marL="0" indent="0" algn="ctr">
              <a:buSzTx/>
              <a:buNone/>
              <a:defRPr sz="1800"/>
            </a:pPr>
            <a:r>
              <a:rPr sz="3600">
                <a:solidFill>
                  <a:srgbClr val="942192"/>
                </a:solidFill>
                <a:hlinkClick r:id="rId2" invalidUrl="" action="" tgtFrame="" tooltip="" history="1" highlightClick="0" endSnd="0"/>
              </a:rPr>
              <a:t>mark.johnson27@nhs.net</a:t>
            </a:r>
            <a:endParaRPr sz="3600">
              <a:solidFill>
                <a:srgbClr val="942192"/>
              </a:solidFill>
            </a:endParaRPr>
          </a:p>
          <a:p>
            <a:pPr lvl="0" marL="0" indent="0" algn="ctr">
              <a:buSzTx/>
              <a:buNone/>
              <a:defRPr sz="1800"/>
            </a:pPr>
            <a:r>
              <a:rPr i="1" sz="5300">
                <a:solidFill>
                  <a:srgbClr val="0433FF"/>
                </a:solidFill>
              </a:rPr>
              <a:t>Thanks</a:t>
            </a:r>
            <a:endParaRPr i="1" sz="5300">
              <a:solidFill>
                <a:srgbClr val="0433FF"/>
              </a:solidFill>
            </a:endParaRPr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